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3" r:id="rId2"/>
    <p:sldId id="294" r:id="rId3"/>
    <p:sldId id="264" r:id="rId4"/>
    <p:sldId id="291" r:id="rId5"/>
    <p:sldId id="289" r:id="rId6"/>
    <p:sldId id="299" r:id="rId7"/>
    <p:sldId id="295" r:id="rId8"/>
    <p:sldId id="298" r:id="rId9"/>
    <p:sldId id="301" r:id="rId10"/>
    <p:sldId id="306" r:id="rId11"/>
    <p:sldId id="307" r:id="rId12"/>
    <p:sldId id="308" r:id="rId13"/>
    <p:sldId id="274" r:id="rId14"/>
    <p:sldId id="305" r:id="rId15"/>
    <p:sldId id="257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4E63"/>
    <a:srgbClr val="313C4D"/>
    <a:srgbClr val="596F8D"/>
    <a:srgbClr val="2D4F8B"/>
    <a:srgbClr val="203864"/>
    <a:srgbClr val="9EAEC2"/>
    <a:srgbClr val="45586F"/>
    <a:srgbClr val="4D627B"/>
    <a:srgbClr val="7F95AF"/>
    <a:srgbClr val="95A7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9447" autoAdjust="0"/>
  </p:normalViewPr>
  <p:slideViewPr>
    <p:cSldViewPr snapToGrid="0">
      <p:cViewPr>
        <p:scale>
          <a:sx n="60" d="100"/>
          <a:sy n="60" d="100"/>
        </p:scale>
        <p:origin x="1704" y="31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78CCC-17F3-4BD4-A8CD-DE67CB0B56BD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80FCED-F5C6-48BF-AC8B-842FC16EE8E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8097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0FCED-F5C6-48BF-AC8B-842FC16EE8E6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2736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0FCED-F5C6-48BF-AC8B-842FC16EE8E6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71787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0FCED-F5C6-48BF-AC8B-842FC16EE8E6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9929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0FCED-F5C6-48BF-AC8B-842FC16EE8E6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2221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3090360-6C2C-EF4F-AD4F-48FED22D6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1C23B12-69D9-878E-ADDD-2AE12CE3A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09283D9-057C-396F-F471-ABA75AD49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ED6551D-4664-B806-99A7-EA265444B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3E517F6-DB54-8CDD-5B2B-9B6815263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5462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F6E787-D413-3203-5848-707CD90B9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EBFDF83-8ECF-8443-7E93-BBECEEEAF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9948231-4A95-3142-3813-9F4E4049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01CDDB-30E4-9E0B-EA89-7413452D2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E2FE20-1278-71D2-0CE1-E6485F1DD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6597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9F095E0F-5458-350A-2A16-8B8FF82710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1065B4EC-ACF7-5E56-4585-567207DFA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0E61899-2D92-9E4E-0EDE-6856B70EA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D40BB4E-F90D-4A4F-5E47-9FE77F57E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F8E4CC4-4069-9D75-CA29-CC45A319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7811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6A44C45-3D63-BF84-1126-70AB74E87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95D1F3C-0BFF-3B9F-5903-BF532D406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6D67D04-BECE-2015-8CD0-0543AF5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6073FF9-FF8E-E91C-A05B-14FEB4CC1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563E50C-197C-3434-B304-0651695A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662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BDC82E-9D8F-3829-359A-2256981E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079E05A-3396-9230-5281-DE50BBBBC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041AB35-D3BE-5E7D-FD83-A36063FCB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9FE5E0F-5FF0-6F27-762F-56B7B7498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E445EF0-C98C-3FDA-3EA1-77176715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29874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571E5E5-6716-183F-54B9-7A643ACE8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501FAB6-6F18-8339-ED86-9D69DA4BB6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1CC9D8A-8EDB-7C74-B5EB-03C5BE1C5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9815A3F-5C1B-8AE1-D70B-D29413E46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542FEF2-F85E-FED1-DF2A-27F61BF6D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987C460-BAA7-6C08-0493-1C16566A7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507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4C79F98-0C73-5D3A-0C77-51790835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1635B97-1ECE-C523-BEB9-1F17C0A08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F587B19-7FD1-E16B-F4E6-334980082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2994C529-218A-6B6F-EA40-984A5937D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B31267BA-369F-343C-A8EE-A179A4F060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0B4093E-7E5F-33F8-2C18-2AD884D4C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01A4FC4E-3E48-193A-AF72-D448C68F9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BF9D6DB-C498-595A-CDA3-0596DD3C1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3233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797040-E719-95E2-C215-7882EAB5F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87AB04A0-4C11-A239-03B8-A406768E7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81EE9D99-3AD0-C38A-8437-C5C7A6FD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2244429-4EA6-6522-1115-E7C8E57B3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477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2C25748B-95C4-074C-DC18-8EFCC2756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ECEF4B7A-B452-B47F-87BA-62E22483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1B32F53A-B5F1-47CB-F933-5696F3087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4338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3E3AD1-8A9F-1ABC-402B-F6C2CCE79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1C52C6B-D47E-E465-62A0-468556AD3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3CC6720-B919-2FF6-D133-913B31CEF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75416C71-72D0-6FFA-88D2-DA844F899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54BBAAB-D92E-501E-52A5-CAFE4BF3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9ED0BED-FD44-A342-6785-6F1789490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621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4D2D5C-6215-C1D4-0EF2-1E26993F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18412EB9-41CC-C4F0-5491-ACF6AE6714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64CAB0D1-F6E4-8C60-E187-CE55CC5F9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39C60E2-78ED-E06F-B109-9323749A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081D2CD-18B8-4287-5866-CE783A95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0DB393E-8415-495E-9C9E-6CE24C0C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2008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8E2FA97D-1211-CCC8-CA02-859225B8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988728D-B8FB-7418-6E85-E051A955F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C8D0046-0FF2-C426-8AC5-B6160C2ED2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DE395-B3DF-4F79-9B60-7AEA8F9B5EAA}" type="datetimeFigureOut">
              <a:rPr lang="pl-PL" smtClean="0"/>
              <a:t>15.12.2023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96C9366-CEEA-4EFD-4D9B-50395A362F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3BE9BD5-71CF-23ED-82DA-6061067A0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49B23-5E34-451F-B38D-86DC0F41856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12918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lunk.com/en_us/blog/learn/predictive-modeling.html" TargetMode="External"/><Relationship Id="rId3" Type="http://schemas.openxmlformats.org/officeDocument/2006/relationships/image" Target="../media/image15.png"/><Relationship Id="rId7" Type="http://schemas.openxmlformats.org/officeDocument/2006/relationships/hyperlink" Target="https://www.techtarget.com/searchenterpriseai/definition/predictive-modeling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as.com/en_us/insights/analytics/predictive-analytics.html" TargetMode="External"/><Relationship Id="rId5" Type="http://schemas.openxmlformats.org/officeDocument/2006/relationships/hyperlink" Target="https://zdrowie.pap.pl/byc-zdrowym/kardiologia-dla-pokolen-2022" TargetMode="External"/><Relationship Id="rId10" Type="http://schemas.openxmlformats.org/officeDocument/2006/relationships/hyperlink" Target="https://www.who.int/news-room/fact-sheets/detail/cardiovascular-diseases-(cvds)" TargetMode="External"/><Relationship Id="rId4" Type="http://schemas.openxmlformats.org/officeDocument/2006/relationships/hyperlink" Target="https://www.mp.pl/pacjent/choroby-ukladu-krazenia/aktualnosci/314017,kardiologia-dla-pokolen" TargetMode="External"/><Relationship Id="rId9" Type="http://schemas.openxmlformats.org/officeDocument/2006/relationships/hyperlink" Target="https://ieeexplore.ieee.org/document/1007973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>
            <a:extLst>
              <a:ext uri="{FF2B5EF4-FFF2-40B4-BE49-F238E27FC236}">
                <a16:creationId xmlns:a16="http://schemas.microsoft.com/office/drawing/2014/main" id="{8D94E3E9-DDC4-623A-9A93-44B4B251DB2E}"/>
              </a:ext>
            </a:extLst>
          </p:cNvPr>
          <p:cNvSpPr txBox="1"/>
          <p:nvPr/>
        </p:nvSpPr>
        <p:spPr>
          <a:xfrm>
            <a:off x="-238961" y="2367171"/>
            <a:ext cx="65470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400" b="1" dirty="0">
                <a:solidFill>
                  <a:schemeClr val="bg1"/>
                </a:solidFill>
              </a:rPr>
              <a:t>Analiza porównawcza wybranych modeli predykcji chorób serca</a:t>
            </a:r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C4027F27-0216-C1AC-C43E-9868CBE9569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222A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chemat blokowy: opóźnienie 3">
            <a:extLst>
              <a:ext uri="{FF2B5EF4-FFF2-40B4-BE49-F238E27FC236}">
                <a16:creationId xmlns:a16="http://schemas.microsoft.com/office/drawing/2014/main" id="{11695028-F459-5D23-AD91-DA1FBD33E667}"/>
              </a:ext>
            </a:extLst>
          </p:cNvPr>
          <p:cNvSpPr/>
          <p:nvPr/>
        </p:nvSpPr>
        <p:spPr>
          <a:xfrm flipH="1">
            <a:off x="5724429" y="0"/>
            <a:ext cx="6467569" cy="6858000"/>
          </a:xfrm>
          <a:prstGeom prst="flowChartDelay">
            <a:avLst/>
          </a:prstGeom>
          <a:blipFill>
            <a:blip r:embed="rId3">
              <a:alphaModFix amt="63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18" name="Grupa 17">
            <a:extLst>
              <a:ext uri="{FF2B5EF4-FFF2-40B4-BE49-F238E27FC236}">
                <a16:creationId xmlns:a16="http://schemas.microsoft.com/office/drawing/2014/main" id="{005486FD-79D0-9599-E549-7FB2862380C4}"/>
              </a:ext>
            </a:extLst>
          </p:cNvPr>
          <p:cNvGrpSpPr/>
          <p:nvPr/>
        </p:nvGrpSpPr>
        <p:grpSpPr>
          <a:xfrm>
            <a:off x="97972" y="2166257"/>
            <a:ext cx="5293598" cy="2197021"/>
            <a:chOff x="87841" y="2634343"/>
            <a:chExt cx="5293598" cy="2525486"/>
          </a:xfrm>
        </p:grpSpPr>
        <p:sp>
          <p:nvSpPr>
            <p:cNvPr id="14" name="Prostokąt: zaokrąglone rogi 13">
              <a:extLst>
                <a:ext uri="{FF2B5EF4-FFF2-40B4-BE49-F238E27FC236}">
                  <a16:creationId xmlns:a16="http://schemas.microsoft.com/office/drawing/2014/main" id="{6F32EFD1-5A44-4663-43C6-B7E710059546}"/>
                </a:ext>
              </a:extLst>
            </p:cNvPr>
            <p:cNvSpPr/>
            <p:nvPr/>
          </p:nvSpPr>
          <p:spPr>
            <a:xfrm>
              <a:off x="203711" y="2634343"/>
              <a:ext cx="5061859" cy="2525486"/>
            </a:xfrm>
            <a:prstGeom prst="roundRect">
              <a:avLst/>
            </a:prstGeom>
            <a:solidFill>
              <a:srgbClr val="3F4E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5" name="pole tekstowe 14">
              <a:extLst>
                <a:ext uri="{FF2B5EF4-FFF2-40B4-BE49-F238E27FC236}">
                  <a16:creationId xmlns:a16="http://schemas.microsoft.com/office/drawing/2014/main" id="{689EB481-22F7-2579-D652-59CC2492E350}"/>
                </a:ext>
              </a:extLst>
            </p:cNvPr>
            <p:cNvSpPr txBox="1"/>
            <p:nvPr/>
          </p:nvSpPr>
          <p:spPr>
            <a:xfrm>
              <a:off x="87841" y="2765926"/>
              <a:ext cx="529359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b="1" dirty="0">
                  <a:solidFill>
                    <a:schemeClr val="bg1"/>
                  </a:solidFill>
                </a:rPr>
                <a:t>Analiza porównawcza wybranych modeli predykcji chorób serca</a:t>
              </a:r>
            </a:p>
          </p:txBody>
        </p:sp>
      </p:grpSp>
      <p:sp>
        <p:nvSpPr>
          <p:cNvPr id="16" name="Prostokąt: zaokrąglone rogi 15">
            <a:extLst>
              <a:ext uri="{FF2B5EF4-FFF2-40B4-BE49-F238E27FC236}">
                <a16:creationId xmlns:a16="http://schemas.microsoft.com/office/drawing/2014/main" id="{51B04635-EFD2-7143-7B3F-249B5F96915C}"/>
              </a:ext>
            </a:extLst>
          </p:cNvPr>
          <p:cNvSpPr/>
          <p:nvPr/>
        </p:nvSpPr>
        <p:spPr>
          <a:xfrm>
            <a:off x="97972" y="5897595"/>
            <a:ext cx="5473955" cy="770899"/>
          </a:xfrm>
          <a:prstGeom prst="roundRect">
            <a:avLst/>
          </a:prstGeom>
          <a:solidFill>
            <a:srgbClr val="3F4E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DF9B362E-B0A9-F57B-BCF7-91B6E5A1D61F}"/>
              </a:ext>
            </a:extLst>
          </p:cNvPr>
          <p:cNvSpPr txBox="1"/>
          <p:nvPr/>
        </p:nvSpPr>
        <p:spPr>
          <a:xfrm>
            <a:off x="175685" y="5897595"/>
            <a:ext cx="57134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l-PL" sz="1600" b="1" dirty="0">
              <a:solidFill>
                <a:schemeClr val="bg1"/>
              </a:solidFill>
            </a:endParaRPr>
          </a:p>
          <a:p>
            <a:pPr algn="ctr"/>
            <a:endParaRPr lang="pl-PL" b="1" dirty="0"/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1F89F446-1951-41B4-B2BB-0E06EDDCF35C}"/>
              </a:ext>
            </a:extLst>
          </p:cNvPr>
          <p:cNvSpPr txBox="1"/>
          <p:nvPr/>
        </p:nvSpPr>
        <p:spPr>
          <a:xfrm>
            <a:off x="175685" y="5996226"/>
            <a:ext cx="531248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1600" b="1" dirty="0">
                <a:solidFill>
                  <a:schemeClr val="bg1"/>
                </a:solidFill>
              </a:rPr>
              <a:t>Weronika Kozłowska (271416), Michał Zielonka (266438)</a:t>
            </a:r>
          </a:p>
          <a:p>
            <a:pPr algn="ctr"/>
            <a:r>
              <a:rPr lang="pl-PL" sz="1600" b="1" dirty="0">
                <a:solidFill>
                  <a:schemeClr val="bg1"/>
                </a:solidFill>
              </a:rPr>
              <a:t>Inżynieria Oprogramowania </a:t>
            </a:r>
          </a:p>
          <a:p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882997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2A1AB10-3569-E04D-0161-265631F6DB77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BFBA634-D483-7591-253D-1F5F6E607973}"/>
              </a:ext>
            </a:extLst>
          </p:cNvPr>
          <p:cNvSpPr txBox="1"/>
          <p:nvPr/>
        </p:nvSpPr>
        <p:spPr>
          <a:xfrm>
            <a:off x="1671226" y="205234"/>
            <a:ext cx="89008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 Model predykcyjny – na podstawie zdjęć</a:t>
            </a:r>
          </a:p>
        </p:txBody>
      </p:sp>
      <p:grpSp>
        <p:nvGrpSpPr>
          <p:cNvPr id="26" name="Grupa 25">
            <a:extLst>
              <a:ext uri="{FF2B5EF4-FFF2-40B4-BE49-F238E27FC236}">
                <a16:creationId xmlns:a16="http://schemas.microsoft.com/office/drawing/2014/main" id="{11A2D578-F553-2B70-059F-268D8C8E53F1}"/>
              </a:ext>
            </a:extLst>
          </p:cNvPr>
          <p:cNvGrpSpPr/>
          <p:nvPr/>
        </p:nvGrpSpPr>
        <p:grpSpPr>
          <a:xfrm>
            <a:off x="1117600" y="1442763"/>
            <a:ext cx="10005751" cy="4632578"/>
            <a:chOff x="1117600" y="1506263"/>
            <a:chExt cx="10005751" cy="4632578"/>
          </a:xfrm>
        </p:grpSpPr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5023D184-F89E-02DC-09D6-60242EB7C1AF}"/>
                </a:ext>
              </a:extLst>
            </p:cNvPr>
            <p:cNvSpPr txBox="1"/>
            <p:nvPr/>
          </p:nvSpPr>
          <p:spPr>
            <a:xfrm>
              <a:off x="2121037" y="1618830"/>
              <a:ext cx="13045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solidFill>
                    <a:schemeClr val="bg1"/>
                  </a:solidFill>
                </a:rPr>
                <a:t>SWEDEN</a:t>
              </a:r>
              <a:endParaRPr lang="pl-PL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Rectangle 3">
              <a:extLst>
                <a:ext uri="{FF2B5EF4-FFF2-40B4-BE49-F238E27FC236}">
                  <a16:creationId xmlns:a16="http://schemas.microsoft.com/office/drawing/2014/main" id="{ED951F3F-BD69-000E-1E06-4957A874E8D7}"/>
                </a:ext>
              </a:extLst>
            </p:cNvPr>
            <p:cNvSpPr/>
            <p:nvPr/>
          </p:nvSpPr>
          <p:spPr>
            <a:xfrm>
              <a:off x="1120593" y="1506263"/>
              <a:ext cx="9950811" cy="73878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78E67692-4015-AECA-1F20-082DBCD95A53}"/>
                </a:ext>
              </a:extLst>
            </p:cNvPr>
            <p:cNvSpPr/>
            <p:nvPr/>
          </p:nvSpPr>
          <p:spPr>
            <a:xfrm>
              <a:off x="1120592" y="2461703"/>
              <a:ext cx="9950811" cy="1705801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3F4D1BE7-1B87-6F2D-1291-7000F2CAE7F8}"/>
                </a:ext>
              </a:extLst>
            </p:cNvPr>
            <p:cNvSpPr/>
            <p:nvPr/>
          </p:nvSpPr>
          <p:spPr>
            <a:xfrm>
              <a:off x="1120593" y="4433041"/>
              <a:ext cx="9950811" cy="170580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3" name="Arrow: Pentagon 8">
              <a:extLst>
                <a:ext uri="{FF2B5EF4-FFF2-40B4-BE49-F238E27FC236}">
                  <a16:creationId xmlns:a16="http://schemas.microsoft.com/office/drawing/2014/main" id="{1CF4096F-D794-7D0B-2FD3-80BF02A8FE19}"/>
                </a:ext>
              </a:extLst>
            </p:cNvPr>
            <p:cNvSpPr/>
            <p:nvPr/>
          </p:nvSpPr>
          <p:spPr>
            <a:xfrm>
              <a:off x="1120592" y="1506263"/>
              <a:ext cx="3142936" cy="73878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4" name="Arrow: Pentagon 9">
              <a:extLst>
                <a:ext uri="{FF2B5EF4-FFF2-40B4-BE49-F238E27FC236}">
                  <a16:creationId xmlns:a16="http://schemas.microsoft.com/office/drawing/2014/main" id="{2C74AB8B-33C9-5E65-F40B-75D9E4F528B6}"/>
                </a:ext>
              </a:extLst>
            </p:cNvPr>
            <p:cNvSpPr/>
            <p:nvPr/>
          </p:nvSpPr>
          <p:spPr>
            <a:xfrm>
              <a:off x="1120592" y="2461704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sz="2200" b="1"/>
            </a:p>
          </p:txBody>
        </p:sp>
        <p:sp>
          <p:nvSpPr>
            <p:cNvPr id="35" name="Arrow: Pentagon 10">
              <a:extLst>
                <a:ext uri="{FF2B5EF4-FFF2-40B4-BE49-F238E27FC236}">
                  <a16:creationId xmlns:a16="http://schemas.microsoft.com/office/drawing/2014/main" id="{025E5020-69EC-2A97-76F4-25C447957531}"/>
                </a:ext>
              </a:extLst>
            </p:cNvPr>
            <p:cNvSpPr/>
            <p:nvPr/>
          </p:nvSpPr>
          <p:spPr>
            <a:xfrm>
              <a:off x="1120592" y="4423717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0" name="TextBox 30">
              <a:extLst>
                <a:ext uri="{FF2B5EF4-FFF2-40B4-BE49-F238E27FC236}">
                  <a16:creationId xmlns:a16="http://schemas.microsoft.com/office/drawing/2014/main" id="{FC4B487A-05C4-F0F4-E6AF-D4C7A8678040}"/>
                </a:ext>
              </a:extLst>
            </p:cNvPr>
            <p:cNvSpPr txBox="1"/>
            <p:nvPr/>
          </p:nvSpPr>
          <p:spPr>
            <a:xfrm>
              <a:off x="1172540" y="2905641"/>
              <a:ext cx="2650160" cy="90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Przykłady danych 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wejściowych</a:t>
              </a:r>
              <a:endParaRPr lang="pl-PL" sz="2200" b="1" dirty="0"/>
            </a:p>
          </p:txBody>
        </p:sp>
        <p:sp>
          <p:nvSpPr>
            <p:cNvPr id="42" name="TextBox 32">
              <a:extLst>
                <a:ext uri="{FF2B5EF4-FFF2-40B4-BE49-F238E27FC236}">
                  <a16:creationId xmlns:a16="http://schemas.microsoft.com/office/drawing/2014/main" id="{75DB2FC2-E5A2-5A57-2C3E-1523A3776847}"/>
                </a:ext>
              </a:extLst>
            </p:cNvPr>
            <p:cNvSpPr txBox="1"/>
            <p:nvPr/>
          </p:nvSpPr>
          <p:spPr>
            <a:xfrm>
              <a:off x="1355286" y="4898211"/>
              <a:ext cx="2335467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Możliwe rezultaty modelu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3" name="TextBox 33">
              <a:extLst>
                <a:ext uri="{FF2B5EF4-FFF2-40B4-BE49-F238E27FC236}">
                  <a16:creationId xmlns:a16="http://schemas.microsoft.com/office/drawing/2014/main" id="{8760B7DB-0ECC-0F42-D897-ED454C45C13B}"/>
                </a:ext>
              </a:extLst>
            </p:cNvPr>
            <p:cNvSpPr txBox="1"/>
            <p:nvPr/>
          </p:nvSpPr>
          <p:spPr>
            <a:xfrm>
              <a:off x="1117600" y="1652619"/>
              <a:ext cx="3441700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Typ danych wejściowych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4" name="TextBox 34">
              <a:extLst>
                <a:ext uri="{FF2B5EF4-FFF2-40B4-BE49-F238E27FC236}">
                  <a16:creationId xmlns:a16="http://schemas.microsoft.com/office/drawing/2014/main" id="{A962C431-7A54-9E61-E118-E9FF15AE3098}"/>
                </a:ext>
              </a:extLst>
            </p:cNvPr>
            <p:cNvSpPr txBox="1"/>
            <p:nvPr/>
          </p:nvSpPr>
          <p:spPr>
            <a:xfrm>
              <a:off x="4426005" y="1665672"/>
              <a:ext cx="6645398" cy="407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07000"/>
                </a:lnSpc>
              </a:pPr>
              <a:r>
                <a:rPr lang="pl-PL" sz="2000" b="1" dirty="0">
                  <a:solidFill>
                    <a:schemeClr val="bg1"/>
                  </a:solidFill>
                </a:rPr>
                <a:t>Zdjęcia, obrazy, forma graficzna </a:t>
              </a:r>
            </a:p>
          </p:txBody>
        </p:sp>
        <p:sp>
          <p:nvSpPr>
            <p:cNvPr id="45" name="TextBox 35">
              <a:extLst>
                <a:ext uri="{FF2B5EF4-FFF2-40B4-BE49-F238E27FC236}">
                  <a16:creationId xmlns:a16="http://schemas.microsoft.com/office/drawing/2014/main" id="{890C6EA7-77BC-122E-2E5D-29F9906E6794}"/>
                </a:ext>
              </a:extLst>
            </p:cNvPr>
            <p:cNvSpPr txBox="1"/>
            <p:nvPr/>
          </p:nvSpPr>
          <p:spPr>
            <a:xfrm>
              <a:off x="4438705" y="2903615"/>
              <a:ext cx="6684646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Tomografia komputerowa (TK), rezonans magnetyczny (MR), </a:t>
              </a:r>
            </a:p>
            <a:p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Rentgenografia (RTG), ultrasonografia (USG), echokardiografia  itp..</a:t>
              </a:r>
              <a:endParaRPr lang="pl-PL" sz="20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endParaRPr lang="pl-PL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36">
              <a:extLst>
                <a:ext uri="{FF2B5EF4-FFF2-40B4-BE49-F238E27FC236}">
                  <a16:creationId xmlns:a16="http://schemas.microsoft.com/office/drawing/2014/main" id="{F4E9A41C-0908-D848-EF89-9BF40C2A5C8D}"/>
                </a:ext>
              </a:extLst>
            </p:cNvPr>
            <p:cNvSpPr txBox="1"/>
            <p:nvPr/>
          </p:nvSpPr>
          <p:spPr>
            <a:xfrm>
              <a:off x="4426005" y="4787650"/>
              <a:ext cx="6277414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Rozpoznanie niepokojących zmian strukturalnych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Wykrycie ryzyka pojawienia się choroby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Klasyfikacja pacjenta (w normie vs. n</a:t>
              </a:r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ieprawidłowo)</a:t>
              </a:r>
              <a:endParaRPr lang="pl-PL" sz="20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endParaRPr lang="pl-PL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409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2A1AB10-3569-E04D-0161-265631F6DB77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BFBA634-D483-7591-253D-1F5F6E607973}"/>
              </a:ext>
            </a:extLst>
          </p:cNvPr>
          <p:cNvSpPr txBox="1"/>
          <p:nvPr/>
        </p:nvSpPr>
        <p:spPr>
          <a:xfrm>
            <a:off x="1303852" y="171463"/>
            <a:ext cx="95842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 Model predykcyjny – na podstawie dźwięku</a:t>
            </a:r>
          </a:p>
        </p:txBody>
      </p:sp>
      <p:grpSp>
        <p:nvGrpSpPr>
          <p:cNvPr id="26" name="Grupa 25">
            <a:extLst>
              <a:ext uri="{FF2B5EF4-FFF2-40B4-BE49-F238E27FC236}">
                <a16:creationId xmlns:a16="http://schemas.microsoft.com/office/drawing/2014/main" id="{11A2D578-F553-2B70-059F-268D8C8E53F1}"/>
              </a:ext>
            </a:extLst>
          </p:cNvPr>
          <p:cNvGrpSpPr/>
          <p:nvPr/>
        </p:nvGrpSpPr>
        <p:grpSpPr>
          <a:xfrm>
            <a:off x="1117600" y="1442763"/>
            <a:ext cx="9953804" cy="4632578"/>
            <a:chOff x="1117600" y="1506263"/>
            <a:chExt cx="9953804" cy="4632578"/>
          </a:xfrm>
        </p:grpSpPr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5023D184-F89E-02DC-09D6-60242EB7C1AF}"/>
                </a:ext>
              </a:extLst>
            </p:cNvPr>
            <p:cNvSpPr txBox="1"/>
            <p:nvPr/>
          </p:nvSpPr>
          <p:spPr>
            <a:xfrm>
              <a:off x="2121037" y="1618830"/>
              <a:ext cx="13045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solidFill>
                    <a:schemeClr val="bg1"/>
                  </a:solidFill>
                </a:rPr>
                <a:t>SWEDEN</a:t>
              </a:r>
              <a:endParaRPr lang="pl-PL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Rectangle 3">
              <a:extLst>
                <a:ext uri="{FF2B5EF4-FFF2-40B4-BE49-F238E27FC236}">
                  <a16:creationId xmlns:a16="http://schemas.microsoft.com/office/drawing/2014/main" id="{ED951F3F-BD69-000E-1E06-4957A874E8D7}"/>
                </a:ext>
              </a:extLst>
            </p:cNvPr>
            <p:cNvSpPr/>
            <p:nvPr/>
          </p:nvSpPr>
          <p:spPr>
            <a:xfrm>
              <a:off x="1120593" y="1506263"/>
              <a:ext cx="9950811" cy="73878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78E67692-4015-AECA-1F20-082DBCD95A53}"/>
                </a:ext>
              </a:extLst>
            </p:cNvPr>
            <p:cNvSpPr/>
            <p:nvPr/>
          </p:nvSpPr>
          <p:spPr>
            <a:xfrm>
              <a:off x="1120592" y="2461703"/>
              <a:ext cx="9950811" cy="1705801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3F4D1BE7-1B87-6F2D-1291-7000F2CAE7F8}"/>
                </a:ext>
              </a:extLst>
            </p:cNvPr>
            <p:cNvSpPr/>
            <p:nvPr/>
          </p:nvSpPr>
          <p:spPr>
            <a:xfrm>
              <a:off x="1120593" y="4433041"/>
              <a:ext cx="9950811" cy="170580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3" name="Arrow: Pentagon 8">
              <a:extLst>
                <a:ext uri="{FF2B5EF4-FFF2-40B4-BE49-F238E27FC236}">
                  <a16:creationId xmlns:a16="http://schemas.microsoft.com/office/drawing/2014/main" id="{1CF4096F-D794-7D0B-2FD3-80BF02A8FE19}"/>
                </a:ext>
              </a:extLst>
            </p:cNvPr>
            <p:cNvSpPr/>
            <p:nvPr/>
          </p:nvSpPr>
          <p:spPr>
            <a:xfrm>
              <a:off x="1120592" y="1506263"/>
              <a:ext cx="3142936" cy="73878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4" name="Arrow: Pentagon 9">
              <a:extLst>
                <a:ext uri="{FF2B5EF4-FFF2-40B4-BE49-F238E27FC236}">
                  <a16:creationId xmlns:a16="http://schemas.microsoft.com/office/drawing/2014/main" id="{2C74AB8B-33C9-5E65-F40B-75D9E4F528B6}"/>
                </a:ext>
              </a:extLst>
            </p:cNvPr>
            <p:cNvSpPr/>
            <p:nvPr/>
          </p:nvSpPr>
          <p:spPr>
            <a:xfrm>
              <a:off x="1120592" y="2461704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sz="2200" b="1"/>
            </a:p>
          </p:txBody>
        </p:sp>
        <p:sp>
          <p:nvSpPr>
            <p:cNvPr id="35" name="Arrow: Pentagon 10">
              <a:extLst>
                <a:ext uri="{FF2B5EF4-FFF2-40B4-BE49-F238E27FC236}">
                  <a16:creationId xmlns:a16="http://schemas.microsoft.com/office/drawing/2014/main" id="{025E5020-69EC-2A97-76F4-25C447957531}"/>
                </a:ext>
              </a:extLst>
            </p:cNvPr>
            <p:cNvSpPr/>
            <p:nvPr/>
          </p:nvSpPr>
          <p:spPr>
            <a:xfrm>
              <a:off x="1120592" y="4423717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0" name="TextBox 30">
              <a:extLst>
                <a:ext uri="{FF2B5EF4-FFF2-40B4-BE49-F238E27FC236}">
                  <a16:creationId xmlns:a16="http://schemas.microsoft.com/office/drawing/2014/main" id="{FC4B487A-05C4-F0F4-E6AF-D4C7A8678040}"/>
                </a:ext>
              </a:extLst>
            </p:cNvPr>
            <p:cNvSpPr txBox="1"/>
            <p:nvPr/>
          </p:nvSpPr>
          <p:spPr>
            <a:xfrm>
              <a:off x="1172540" y="2905641"/>
              <a:ext cx="2650160" cy="90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Przykłady danych 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wejściowych</a:t>
              </a:r>
              <a:endParaRPr lang="pl-PL" sz="2200" b="1" dirty="0"/>
            </a:p>
          </p:txBody>
        </p:sp>
        <p:sp>
          <p:nvSpPr>
            <p:cNvPr id="42" name="TextBox 32">
              <a:extLst>
                <a:ext uri="{FF2B5EF4-FFF2-40B4-BE49-F238E27FC236}">
                  <a16:creationId xmlns:a16="http://schemas.microsoft.com/office/drawing/2014/main" id="{75DB2FC2-E5A2-5A57-2C3E-1523A3776847}"/>
                </a:ext>
              </a:extLst>
            </p:cNvPr>
            <p:cNvSpPr txBox="1"/>
            <p:nvPr/>
          </p:nvSpPr>
          <p:spPr>
            <a:xfrm>
              <a:off x="1355286" y="4898211"/>
              <a:ext cx="2335467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Możliwe rezultaty modelu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3" name="TextBox 33">
              <a:extLst>
                <a:ext uri="{FF2B5EF4-FFF2-40B4-BE49-F238E27FC236}">
                  <a16:creationId xmlns:a16="http://schemas.microsoft.com/office/drawing/2014/main" id="{8760B7DB-0ECC-0F42-D897-ED454C45C13B}"/>
                </a:ext>
              </a:extLst>
            </p:cNvPr>
            <p:cNvSpPr txBox="1"/>
            <p:nvPr/>
          </p:nvSpPr>
          <p:spPr>
            <a:xfrm>
              <a:off x="1117600" y="1652619"/>
              <a:ext cx="3441700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Typ danych wejściowych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4" name="TextBox 34">
              <a:extLst>
                <a:ext uri="{FF2B5EF4-FFF2-40B4-BE49-F238E27FC236}">
                  <a16:creationId xmlns:a16="http://schemas.microsoft.com/office/drawing/2014/main" id="{A962C431-7A54-9E61-E118-E9FF15AE3098}"/>
                </a:ext>
              </a:extLst>
            </p:cNvPr>
            <p:cNvSpPr txBox="1"/>
            <p:nvPr/>
          </p:nvSpPr>
          <p:spPr>
            <a:xfrm>
              <a:off x="4426005" y="1665672"/>
              <a:ext cx="6645398" cy="407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07000"/>
                </a:lnSpc>
              </a:pPr>
              <a:r>
                <a:rPr lang="pl-PL" sz="2000" b="1" dirty="0">
                  <a:solidFill>
                    <a:schemeClr val="bg1"/>
                  </a:solidFill>
                </a:rPr>
                <a:t>Nagrania audio, różne formy dźwięku  </a:t>
              </a:r>
            </a:p>
          </p:txBody>
        </p:sp>
        <p:sp>
          <p:nvSpPr>
            <p:cNvPr id="45" name="TextBox 35">
              <a:extLst>
                <a:ext uri="{FF2B5EF4-FFF2-40B4-BE49-F238E27FC236}">
                  <a16:creationId xmlns:a16="http://schemas.microsoft.com/office/drawing/2014/main" id="{890C6EA7-77BC-122E-2E5D-29F9906E6794}"/>
                </a:ext>
              </a:extLst>
            </p:cNvPr>
            <p:cNvSpPr txBox="1"/>
            <p:nvPr/>
          </p:nvSpPr>
          <p:spPr>
            <a:xfrm>
              <a:off x="4426005" y="2864924"/>
              <a:ext cx="6356295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Szmery serca, głos pacjenta po wysiłku, dźwięki płucne, dźwięki ruchu jelit, dźwięki stawów, itp..</a:t>
              </a:r>
            </a:p>
            <a:p>
              <a:endParaRPr lang="pl-PL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36">
              <a:extLst>
                <a:ext uri="{FF2B5EF4-FFF2-40B4-BE49-F238E27FC236}">
                  <a16:creationId xmlns:a16="http://schemas.microsoft.com/office/drawing/2014/main" id="{F4E9A41C-0908-D848-EF89-9BF40C2A5C8D}"/>
                </a:ext>
              </a:extLst>
            </p:cNvPr>
            <p:cNvSpPr txBox="1"/>
            <p:nvPr/>
          </p:nvSpPr>
          <p:spPr>
            <a:xfrm>
              <a:off x="4426005" y="4559657"/>
              <a:ext cx="29131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pl-PL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6">
            <a:extLst>
              <a:ext uri="{FF2B5EF4-FFF2-40B4-BE49-F238E27FC236}">
                <a16:creationId xmlns:a16="http://schemas.microsoft.com/office/drawing/2014/main" id="{89AEC83B-57D4-CB9E-9E08-09DF7C82E784}"/>
              </a:ext>
            </a:extLst>
          </p:cNvPr>
          <p:cNvSpPr txBox="1"/>
          <p:nvPr/>
        </p:nvSpPr>
        <p:spPr>
          <a:xfrm>
            <a:off x="4327028" y="4698750"/>
            <a:ext cx="627741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b="1" dirty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Rozpoznanie niepokojących sygnałów pracy organu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b="1" dirty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Wykrycie ryzyka pojawienia się choroby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Klasyfikacja pacjenta (w normie vs. n</a:t>
            </a:r>
            <a:r>
              <a:rPr lang="pl-PL" sz="2000" b="1" dirty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ieprawidłowo)</a:t>
            </a:r>
            <a:endParaRPr lang="pl-PL" sz="2000" b="1" dirty="0">
              <a:solidFill>
                <a:schemeClr val="bg1"/>
              </a:solidFill>
              <a:effectLst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822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2A1AB10-3569-E04D-0161-265631F6DB77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BFBA634-D483-7591-253D-1F5F6E607973}"/>
              </a:ext>
            </a:extLst>
          </p:cNvPr>
          <p:cNvSpPr txBox="1"/>
          <p:nvPr/>
        </p:nvSpPr>
        <p:spPr>
          <a:xfrm>
            <a:off x="2676535" y="171463"/>
            <a:ext cx="683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 Model predykcyjny – mieszane</a:t>
            </a:r>
          </a:p>
        </p:txBody>
      </p:sp>
      <p:grpSp>
        <p:nvGrpSpPr>
          <p:cNvPr id="26" name="Grupa 25">
            <a:extLst>
              <a:ext uri="{FF2B5EF4-FFF2-40B4-BE49-F238E27FC236}">
                <a16:creationId xmlns:a16="http://schemas.microsoft.com/office/drawing/2014/main" id="{11A2D578-F553-2B70-059F-268D8C8E53F1}"/>
              </a:ext>
            </a:extLst>
          </p:cNvPr>
          <p:cNvGrpSpPr/>
          <p:nvPr/>
        </p:nvGrpSpPr>
        <p:grpSpPr>
          <a:xfrm>
            <a:off x="1155700" y="1429305"/>
            <a:ext cx="10276884" cy="4171395"/>
            <a:chOff x="1117600" y="1506263"/>
            <a:chExt cx="10276884" cy="4186471"/>
          </a:xfrm>
        </p:grpSpPr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5023D184-F89E-02DC-09D6-60242EB7C1AF}"/>
                </a:ext>
              </a:extLst>
            </p:cNvPr>
            <p:cNvSpPr txBox="1"/>
            <p:nvPr/>
          </p:nvSpPr>
          <p:spPr>
            <a:xfrm>
              <a:off x="2121037" y="1618830"/>
              <a:ext cx="13045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solidFill>
                    <a:schemeClr val="bg1"/>
                  </a:solidFill>
                </a:rPr>
                <a:t>SWEDEN</a:t>
              </a:r>
              <a:endParaRPr lang="pl-PL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Rectangle 3">
              <a:extLst>
                <a:ext uri="{FF2B5EF4-FFF2-40B4-BE49-F238E27FC236}">
                  <a16:creationId xmlns:a16="http://schemas.microsoft.com/office/drawing/2014/main" id="{ED951F3F-BD69-000E-1E06-4957A874E8D7}"/>
                </a:ext>
              </a:extLst>
            </p:cNvPr>
            <p:cNvSpPr/>
            <p:nvPr/>
          </p:nvSpPr>
          <p:spPr>
            <a:xfrm>
              <a:off x="1120593" y="1506263"/>
              <a:ext cx="9950811" cy="73878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78E67692-4015-AECA-1F20-082DBCD95A53}"/>
                </a:ext>
              </a:extLst>
            </p:cNvPr>
            <p:cNvSpPr/>
            <p:nvPr/>
          </p:nvSpPr>
          <p:spPr>
            <a:xfrm>
              <a:off x="1120592" y="2461703"/>
              <a:ext cx="9950811" cy="1705801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3F4D1BE7-1B87-6F2D-1291-7000F2CAE7F8}"/>
                </a:ext>
              </a:extLst>
            </p:cNvPr>
            <p:cNvSpPr/>
            <p:nvPr/>
          </p:nvSpPr>
          <p:spPr>
            <a:xfrm>
              <a:off x="1120593" y="4433041"/>
              <a:ext cx="9950811" cy="1259693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3" name="Arrow: Pentagon 8">
              <a:extLst>
                <a:ext uri="{FF2B5EF4-FFF2-40B4-BE49-F238E27FC236}">
                  <a16:creationId xmlns:a16="http://schemas.microsoft.com/office/drawing/2014/main" id="{1CF4096F-D794-7D0B-2FD3-80BF02A8FE19}"/>
                </a:ext>
              </a:extLst>
            </p:cNvPr>
            <p:cNvSpPr/>
            <p:nvPr/>
          </p:nvSpPr>
          <p:spPr>
            <a:xfrm>
              <a:off x="1120592" y="1506263"/>
              <a:ext cx="3142936" cy="73878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4" name="Arrow: Pentagon 9">
              <a:extLst>
                <a:ext uri="{FF2B5EF4-FFF2-40B4-BE49-F238E27FC236}">
                  <a16:creationId xmlns:a16="http://schemas.microsoft.com/office/drawing/2014/main" id="{2C74AB8B-33C9-5E65-F40B-75D9E4F528B6}"/>
                </a:ext>
              </a:extLst>
            </p:cNvPr>
            <p:cNvSpPr/>
            <p:nvPr/>
          </p:nvSpPr>
          <p:spPr>
            <a:xfrm>
              <a:off x="1120592" y="2461704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sz="2200" b="1"/>
            </a:p>
          </p:txBody>
        </p:sp>
        <p:sp>
          <p:nvSpPr>
            <p:cNvPr id="35" name="Arrow: Pentagon 10">
              <a:extLst>
                <a:ext uri="{FF2B5EF4-FFF2-40B4-BE49-F238E27FC236}">
                  <a16:creationId xmlns:a16="http://schemas.microsoft.com/office/drawing/2014/main" id="{025E5020-69EC-2A97-76F4-25C447957531}"/>
                </a:ext>
              </a:extLst>
            </p:cNvPr>
            <p:cNvSpPr/>
            <p:nvPr/>
          </p:nvSpPr>
          <p:spPr>
            <a:xfrm>
              <a:off x="1120592" y="4423717"/>
              <a:ext cx="3142936" cy="1269017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0" name="TextBox 30">
              <a:extLst>
                <a:ext uri="{FF2B5EF4-FFF2-40B4-BE49-F238E27FC236}">
                  <a16:creationId xmlns:a16="http://schemas.microsoft.com/office/drawing/2014/main" id="{FC4B487A-05C4-F0F4-E6AF-D4C7A8678040}"/>
                </a:ext>
              </a:extLst>
            </p:cNvPr>
            <p:cNvSpPr txBox="1"/>
            <p:nvPr/>
          </p:nvSpPr>
          <p:spPr>
            <a:xfrm>
              <a:off x="1172540" y="2905641"/>
              <a:ext cx="2650160" cy="90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Przykłady danych 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wejściowych</a:t>
              </a:r>
              <a:endParaRPr lang="pl-PL" sz="2200" b="1" dirty="0"/>
            </a:p>
          </p:txBody>
        </p:sp>
        <p:sp>
          <p:nvSpPr>
            <p:cNvPr id="42" name="TextBox 32">
              <a:extLst>
                <a:ext uri="{FF2B5EF4-FFF2-40B4-BE49-F238E27FC236}">
                  <a16:creationId xmlns:a16="http://schemas.microsoft.com/office/drawing/2014/main" id="{75DB2FC2-E5A2-5A57-2C3E-1523A3776847}"/>
                </a:ext>
              </a:extLst>
            </p:cNvPr>
            <p:cNvSpPr txBox="1"/>
            <p:nvPr/>
          </p:nvSpPr>
          <p:spPr>
            <a:xfrm>
              <a:off x="1317186" y="4688180"/>
              <a:ext cx="2335467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Możliwe rezultaty modelu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3" name="TextBox 33">
              <a:extLst>
                <a:ext uri="{FF2B5EF4-FFF2-40B4-BE49-F238E27FC236}">
                  <a16:creationId xmlns:a16="http://schemas.microsoft.com/office/drawing/2014/main" id="{8760B7DB-0ECC-0F42-D897-ED454C45C13B}"/>
                </a:ext>
              </a:extLst>
            </p:cNvPr>
            <p:cNvSpPr txBox="1"/>
            <p:nvPr/>
          </p:nvSpPr>
          <p:spPr>
            <a:xfrm>
              <a:off x="1117600" y="1652619"/>
              <a:ext cx="3441700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Typ danych wejściowych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4" name="TextBox 34">
              <a:extLst>
                <a:ext uri="{FF2B5EF4-FFF2-40B4-BE49-F238E27FC236}">
                  <a16:creationId xmlns:a16="http://schemas.microsoft.com/office/drawing/2014/main" id="{A962C431-7A54-9E61-E118-E9FF15AE3098}"/>
                </a:ext>
              </a:extLst>
            </p:cNvPr>
            <p:cNvSpPr txBox="1"/>
            <p:nvPr/>
          </p:nvSpPr>
          <p:spPr>
            <a:xfrm>
              <a:off x="4426005" y="1665672"/>
              <a:ext cx="6645398" cy="407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07000"/>
                </a:lnSpc>
              </a:pPr>
              <a:r>
                <a:rPr lang="pl-PL" sz="2000" b="1" dirty="0">
                  <a:solidFill>
                    <a:schemeClr val="bg1"/>
                  </a:solidFill>
                </a:rPr>
                <a:t>Dane liczbowe, zdjęcia, dźwięk, dane kodowane </a:t>
              </a:r>
            </a:p>
          </p:txBody>
        </p:sp>
        <p:sp>
          <p:nvSpPr>
            <p:cNvPr id="45" name="TextBox 35">
              <a:extLst>
                <a:ext uri="{FF2B5EF4-FFF2-40B4-BE49-F238E27FC236}">
                  <a16:creationId xmlns:a16="http://schemas.microsoft.com/office/drawing/2014/main" id="{890C6EA7-77BC-122E-2E5D-29F9906E6794}"/>
                </a:ext>
              </a:extLst>
            </p:cNvPr>
            <p:cNvSpPr txBox="1"/>
            <p:nvPr/>
          </p:nvSpPr>
          <p:spPr>
            <a:xfrm>
              <a:off x="4426005" y="2612888"/>
              <a:ext cx="6968479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Dane numeryczne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a typeface="Times New Roman" panose="02020603050405020304" pitchFamily="18" charset="0"/>
                  <a:cs typeface="Arial" panose="020B0604020202020204" pitchFamily="34" charset="0"/>
                </a:rPr>
                <a:t>Dane graficzne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Dane dźwiękowe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Inne  </a:t>
              </a:r>
            </a:p>
            <a:p>
              <a:endParaRPr lang="pl-PL" sz="20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Arial" panose="020B0604020202020204" pitchFamily="34" charset="0"/>
              </a:endParaRPr>
            </a:p>
            <a:p>
              <a:endParaRPr lang="pl-PL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36">
              <a:extLst>
                <a:ext uri="{FF2B5EF4-FFF2-40B4-BE49-F238E27FC236}">
                  <a16:creationId xmlns:a16="http://schemas.microsoft.com/office/drawing/2014/main" id="{F4E9A41C-0908-D848-EF89-9BF40C2A5C8D}"/>
                </a:ext>
              </a:extLst>
            </p:cNvPr>
            <p:cNvSpPr txBox="1"/>
            <p:nvPr/>
          </p:nvSpPr>
          <p:spPr>
            <a:xfrm>
              <a:off x="4426005" y="4695151"/>
              <a:ext cx="6556506" cy="710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000" b="1" dirty="0">
                  <a:solidFill>
                    <a:schemeClr val="bg1"/>
                  </a:solidFill>
                </a:rPr>
                <a:t>Rezultaty wynikające z wszystkich poprzednich modeli predykcji </a:t>
              </a:r>
            </a:p>
          </p:txBody>
        </p:sp>
      </p:grp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064860E1-CC42-FF48-EB83-C9101D7EDDA4}"/>
              </a:ext>
            </a:extLst>
          </p:cNvPr>
          <p:cNvSpPr txBox="1"/>
          <p:nvPr/>
        </p:nvSpPr>
        <p:spPr>
          <a:xfrm>
            <a:off x="6851715" y="2193485"/>
            <a:ext cx="29879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1000" dirty="0">
                <a:solidFill>
                  <a:schemeClr val="bg1"/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E8DE07B8-644A-DBF2-1738-D874DE0E444C}"/>
              </a:ext>
            </a:extLst>
          </p:cNvPr>
          <p:cNvSpPr txBox="1"/>
          <p:nvPr/>
        </p:nvSpPr>
        <p:spPr>
          <a:xfrm flipH="1">
            <a:off x="7416541" y="2942809"/>
            <a:ext cx="1973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</a:rPr>
              <a:t>Kombinacje</a:t>
            </a:r>
          </a:p>
        </p:txBody>
      </p:sp>
    </p:spTree>
    <p:extLst>
      <p:ext uri="{BB962C8B-B14F-4D97-AF65-F5344CB8AC3E}">
        <p14:creationId xmlns:p14="http://schemas.microsoft.com/office/powerpoint/2010/main" val="3419136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5C0D4605-3365-087A-943B-770CED4C3639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1C9AD16-794C-F644-91D4-7459BF047F51}"/>
              </a:ext>
            </a:extLst>
          </p:cNvPr>
          <p:cNvSpPr txBox="1"/>
          <p:nvPr/>
        </p:nvSpPr>
        <p:spPr>
          <a:xfrm>
            <a:off x="3282934" y="46492"/>
            <a:ext cx="5677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solidFill>
                  <a:schemeClr val="bg1"/>
                </a:solidFill>
              </a:rPr>
              <a:t>Porównywanie modeli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A1FF208C-F567-2373-6C84-2E4942F4D83C}"/>
              </a:ext>
            </a:extLst>
          </p:cNvPr>
          <p:cNvSpPr txBox="1"/>
          <p:nvPr/>
        </p:nvSpPr>
        <p:spPr>
          <a:xfrm>
            <a:off x="2448046" y="1086137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800" dirty="0">
              <a:solidFill>
                <a:schemeClr val="bg1"/>
              </a:solidFill>
            </a:endParaRPr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4D7BF274-3F2D-08DF-1635-B82D5F90E7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104581"/>
              </p:ext>
            </p:extLst>
          </p:nvPr>
        </p:nvGraphicFramePr>
        <p:xfrm>
          <a:off x="1422400" y="1238970"/>
          <a:ext cx="9347200" cy="75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7200">
                  <a:extLst>
                    <a:ext uri="{9D8B030D-6E8A-4147-A177-3AD203B41FA5}">
                      <a16:colId xmlns:a16="http://schemas.microsoft.com/office/drawing/2014/main" val="3833209452"/>
                    </a:ext>
                  </a:extLst>
                </a:gridCol>
              </a:tblGrid>
              <a:tr h="75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2800" dirty="0">
                          <a:solidFill>
                            <a:schemeClr val="bg1"/>
                          </a:solidFill>
                        </a:rPr>
                        <a:t>Istotne czynniki mające wpływ na ocenę modelu 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558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565707"/>
                  </a:ext>
                </a:extLst>
              </a:tr>
            </a:tbl>
          </a:graphicData>
        </a:graphic>
      </p:graphicFrame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F661E3A0-35C2-8FF2-C82C-BBE6BB554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869051"/>
              </p:ext>
            </p:extLst>
          </p:nvPr>
        </p:nvGraphicFramePr>
        <p:xfrm>
          <a:off x="1422400" y="1991898"/>
          <a:ext cx="9347200" cy="43200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9347200">
                  <a:extLst>
                    <a:ext uri="{9D8B030D-6E8A-4147-A177-3AD203B41FA5}">
                      <a16:colId xmlns:a16="http://schemas.microsoft.com/office/drawing/2014/main" val="4107467188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Zdolność do obsługi różnych typów danych 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AE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58018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Szybkość działania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95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32135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Interpretowalność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AE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68812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Skuteczność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95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32488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Zdolność adaptacji modelu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AE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435191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pl-PL" sz="2400" b="1" dirty="0">
                          <a:solidFill>
                            <a:schemeClr val="bg1"/>
                          </a:solidFill>
                        </a:rPr>
                        <a:t>Dostępność zasobów/danych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95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415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682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BC339A3B-90DA-F88E-070B-BE5E66C6BB4D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2C7B607-10D3-5478-790A-80667ABF13F3}"/>
              </a:ext>
            </a:extLst>
          </p:cNvPr>
          <p:cNvSpPr txBox="1"/>
          <p:nvPr/>
        </p:nvSpPr>
        <p:spPr>
          <a:xfrm flipH="1">
            <a:off x="552694" y="2497976"/>
            <a:ext cx="112649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1500" b="1" dirty="0">
                <a:solidFill>
                  <a:schemeClr val="bg1"/>
                </a:solidFill>
              </a:rPr>
              <a:t>PODSUMOWANIE</a:t>
            </a:r>
          </a:p>
        </p:txBody>
      </p:sp>
    </p:spTree>
    <p:extLst>
      <p:ext uri="{BB962C8B-B14F-4D97-AF65-F5344CB8AC3E}">
        <p14:creationId xmlns:p14="http://schemas.microsoft.com/office/powerpoint/2010/main" val="868429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uteczna i efektowna prezentacja danych business intelligence -  konferencje - pb.pl">
            <a:extLst>
              <a:ext uri="{FF2B5EF4-FFF2-40B4-BE49-F238E27FC236}">
                <a16:creationId xmlns:a16="http://schemas.microsoft.com/office/drawing/2014/main" id="{12B6A8B6-4B08-00E7-7C4C-EAEBAD7C0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52" y="0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Obraz 40">
            <a:extLst>
              <a:ext uri="{FF2B5EF4-FFF2-40B4-BE49-F238E27FC236}">
                <a16:creationId xmlns:a16="http://schemas.microsoft.com/office/drawing/2014/main" id="{5AE5A0B4-A77A-C53A-F5CE-9D82240C1C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0390" y="2310"/>
            <a:ext cx="12191999" cy="6857999"/>
          </a:xfrm>
          <a:custGeom>
            <a:avLst/>
            <a:gdLst>
              <a:gd name="connsiteX0" fmla="*/ 0 w 12191999"/>
              <a:gd name="connsiteY0" fmla="*/ 0 h 6857999"/>
              <a:gd name="connsiteX1" fmla="*/ 6868396 w 12191999"/>
              <a:gd name="connsiteY1" fmla="*/ 0 h 6857999"/>
              <a:gd name="connsiteX2" fmla="*/ 6868396 w 12191999"/>
              <a:gd name="connsiteY2" fmla="*/ 2405495 h 6857999"/>
              <a:gd name="connsiteX3" fmla="*/ 7195710 w 12191999"/>
              <a:gd name="connsiteY3" fmla="*/ 2732809 h 6857999"/>
              <a:gd name="connsiteX4" fmla="*/ 7195709 w 12191999"/>
              <a:gd name="connsiteY4" fmla="*/ 2732810 h 6857999"/>
              <a:gd name="connsiteX5" fmla="*/ 7523023 w 12191999"/>
              <a:gd name="connsiteY5" fmla="*/ 2405495 h 6857999"/>
              <a:gd name="connsiteX6" fmla="*/ 7523024 w 12191999"/>
              <a:gd name="connsiteY6" fmla="*/ 0 h 6857999"/>
              <a:gd name="connsiteX7" fmla="*/ 7621736 w 12191999"/>
              <a:gd name="connsiteY7" fmla="*/ 0 h 6857999"/>
              <a:gd name="connsiteX8" fmla="*/ 7621736 w 12191999"/>
              <a:gd name="connsiteY8" fmla="*/ 4203121 h 6857999"/>
              <a:gd name="connsiteX9" fmla="*/ 7949050 w 12191999"/>
              <a:gd name="connsiteY9" fmla="*/ 4530435 h 6857999"/>
              <a:gd name="connsiteX10" fmla="*/ 7949049 w 12191999"/>
              <a:gd name="connsiteY10" fmla="*/ 4530436 h 6857999"/>
              <a:gd name="connsiteX11" fmla="*/ 8276363 w 12191999"/>
              <a:gd name="connsiteY11" fmla="*/ 4203122 h 6857999"/>
              <a:gd name="connsiteX12" fmla="*/ 8276364 w 12191999"/>
              <a:gd name="connsiteY12" fmla="*/ 0 h 6857999"/>
              <a:gd name="connsiteX13" fmla="*/ 8375076 w 12191999"/>
              <a:gd name="connsiteY13" fmla="*/ 0 h 6857999"/>
              <a:gd name="connsiteX14" fmla="*/ 8375076 w 12191999"/>
              <a:gd name="connsiteY14" fmla="*/ 3558885 h 6857999"/>
              <a:gd name="connsiteX15" fmla="*/ 8702390 w 12191999"/>
              <a:gd name="connsiteY15" fmla="*/ 3886199 h 6857999"/>
              <a:gd name="connsiteX16" fmla="*/ 8702389 w 12191999"/>
              <a:gd name="connsiteY16" fmla="*/ 3886200 h 6857999"/>
              <a:gd name="connsiteX17" fmla="*/ 9029703 w 12191999"/>
              <a:gd name="connsiteY17" fmla="*/ 3558886 h 6857999"/>
              <a:gd name="connsiteX18" fmla="*/ 9029704 w 12191999"/>
              <a:gd name="connsiteY18" fmla="*/ 0 h 6857999"/>
              <a:gd name="connsiteX19" fmla="*/ 9128416 w 12191999"/>
              <a:gd name="connsiteY19" fmla="*/ 0 h 6857999"/>
              <a:gd name="connsiteX20" fmla="*/ 9128416 w 12191999"/>
              <a:gd name="connsiteY20" fmla="*/ 4836967 h 6857999"/>
              <a:gd name="connsiteX21" fmla="*/ 9455730 w 12191999"/>
              <a:gd name="connsiteY21" fmla="*/ 5164281 h 6857999"/>
              <a:gd name="connsiteX22" fmla="*/ 9455729 w 12191999"/>
              <a:gd name="connsiteY22" fmla="*/ 5164282 h 6857999"/>
              <a:gd name="connsiteX23" fmla="*/ 9783043 w 12191999"/>
              <a:gd name="connsiteY23" fmla="*/ 4836968 h 6857999"/>
              <a:gd name="connsiteX24" fmla="*/ 9783044 w 12191999"/>
              <a:gd name="connsiteY24" fmla="*/ 0 h 6857999"/>
              <a:gd name="connsiteX25" fmla="*/ 9881756 w 12191999"/>
              <a:gd name="connsiteY25" fmla="*/ 0 h 6857999"/>
              <a:gd name="connsiteX26" fmla="*/ 9881756 w 12191999"/>
              <a:gd name="connsiteY26" fmla="*/ 4338203 h 6857999"/>
              <a:gd name="connsiteX27" fmla="*/ 10209070 w 12191999"/>
              <a:gd name="connsiteY27" fmla="*/ 4665517 h 6857999"/>
              <a:gd name="connsiteX28" fmla="*/ 10209069 w 12191999"/>
              <a:gd name="connsiteY28" fmla="*/ 4665518 h 6857999"/>
              <a:gd name="connsiteX29" fmla="*/ 10536383 w 12191999"/>
              <a:gd name="connsiteY29" fmla="*/ 4338204 h 6857999"/>
              <a:gd name="connsiteX30" fmla="*/ 10536384 w 12191999"/>
              <a:gd name="connsiteY30" fmla="*/ 0 h 6857999"/>
              <a:gd name="connsiteX31" fmla="*/ 10635096 w 12191999"/>
              <a:gd name="connsiteY31" fmla="*/ 0 h 6857999"/>
              <a:gd name="connsiteX32" fmla="*/ 10635096 w 12191999"/>
              <a:gd name="connsiteY32" fmla="*/ 5024003 h 6857999"/>
              <a:gd name="connsiteX33" fmla="*/ 10962410 w 12191999"/>
              <a:gd name="connsiteY33" fmla="*/ 5351317 h 6857999"/>
              <a:gd name="connsiteX34" fmla="*/ 10962409 w 12191999"/>
              <a:gd name="connsiteY34" fmla="*/ 5351318 h 6857999"/>
              <a:gd name="connsiteX35" fmla="*/ 11289723 w 12191999"/>
              <a:gd name="connsiteY35" fmla="*/ 5024004 h 6857999"/>
              <a:gd name="connsiteX36" fmla="*/ 11289724 w 12191999"/>
              <a:gd name="connsiteY36" fmla="*/ 0 h 6857999"/>
              <a:gd name="connsiteX37" fmla="*/ 11388436 w 12191999"/>
              <a:gd name="connsiteY37" fmla="*/ 0 h 6857999"/>
              <a:gd name="connsiteX38" fmla="*/ 11388436 w 12191999"/>
              <a:gd name="connsiteY38" fmla="*/ 5678629 h 6857999"/>
              <a:gd name="connsiteX39" fmla="*/ 11715750 w 12191999"/>
              <a:gd name="connsiteY39" fmla="*/ 6005943 h 6857999"/>
              <a:gd name="connsiteX40" fmla="*/ 11715749 w 12191999"/>
              <a:gd name="connsiteY40" fmla="*/ 6005944 h 6857999"/>
              <a:gd name="connsiteX41" fmla="*/ 12043063 w 12191999"/>
              <a:gd name="connsiteY41" fmla="*/ 5678630 h 6857999"/>
              <a:gd name="connsiteX42" fmla="*/ 12043064 w 12191999"/>
              <a:gd name="connsiteY42" fmla="*/ 0 h 6857999"/>
              <a:gd name="connsiteX43" fmla="*/ 12191999 w 12191999"/>
              <a:gd name="connsiteY43" fmla="*/ 0 h 6857999"/>
              <a:gd name="connsiteX44" fmla="*/ 12191999 w 12191999"/>
              <a:gd name="connsiteY44" fmla="*/ 6857999 h 6857999"/>
              <a:gd name="connsiteX45" fmla="*/ 0 w 12191999"/>
              <a:gd name="connsiteY4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2191999" h="6857999">
                <a:moveTo>
                  <a:pt x="0" y="0"/>
                </a:moveTo>
                <a:lnTo>
                  <a:pt x="6868396" y="0"/>
                </a:lnTo>
                <a:lnTo>
                  <a:pt x="6868396" y="2405495"/>
                </a:lnTo>
                <a:cubicBezTo>
                  <a:pt x="6868396" y="2586265"/>
                  <a:pt x="7014939" y="2732809"/>
                  <a:pt x="7195710" y="2732809"/>
                </a:cubicBezTo>
                <a:lnTo>
                  <a:pt x="7195709" y="2732810"/>
                </a:lnTo>
                <a:cubicBezTo>
                  <a:pt x="7376480" y="2732810"/>
                  <a:pt x="7523023" y="2586266"/>
                  <a:pt x="7523023" y="2405495"/>
                </a:cubicBezTo>
                <a:lnTo>
                  <a:pt x="7523024" y="0"/>
                </a:lnTo>
                <a:lnTo>
                  <a:pt x="7621736" y="0"/>
                </a:lnTo>
                <a:lnTo>
                  <a:pt x="7621736" y="4203121"/>
                </a:lnTo>
                <a:cubicBezTo>
                  <a:pt x="7621736" y="4383892"/>
                  <a:pt x="7768279" y="4530435"/>
                  <a:pt x="7949050" y="4530435"/>
                </a:cubicBezTo>
                <a:lnTo>
                  <a:pt x="7949049" y="4530436"/>
                </a:lnTo>
                <a:cubicBezTo>
                  <a:pt x="8129820" y="4530436"/>
                  <a:pt x="8276363" y="4383893"/>
                  <a:pt x="8276363" y="4203122"/>
                </a:cubicBezTo>
                <a:lnTo>
                  <a:pt x="8276364" y="0"/>
                </a:lnTo>
                <a:lnTo>
                  <a:pt x="8375076" y="0"/>
                </a:lnTo>
                <a:lnTo>
                  <a:pt x="8375076" y="3558885"/>
                </a:lnTo>
                <a:cubicBezTo>
                  <a:pt x="8375076" y="3739656"/>
                  <a:pt x="8521619" y="3886199"/>
                  <a:pt x="8702390" y="3886199"/>
                </a:cubicBezTo>
                <a:lnTo>
                  <a:pt x="8702389" y="3886200"/>
                </a:lnTo>
                <a:cubicBezTo>
                  <a:pt x="8883160" y="3886200"/>
                  <a:pt x="9029703" y="3739657"/>
                  <a:pt x="9029703" y="3558886"/>
                </a:cubicBezTo>
                <a:lnTo>
                  <a:pt x="9029704" y="0"/>
                </a:lnTo>
                <a:lnTo>
                  <a:pt x="9128416" y="0"/>
                </a:lnTo>
                <a:lnTo>
                  <a:pt x="9128416" y="4836967"/>
                </a:lnTo>
                <a:cubicBezTo>
                  <a:pt x="9128416" y="5017738"/>
                  <a:pt x="9274959" y="5164281"/>
                  <a:pt x="9455730" y="5164281"/>
                </a:cubicBezTo>
                <a:lnTo>
                  <a:pt x="9455729" y="5164282"/>
                </a:lnTo>
                <a:cubicBezTo>
                  <a:pt x="9636500" y="5164282"/>
                  <a:pt x="9783043" y="5017739"/>
                  <a:pt x="9783043" y="4836968"/>
                </a:cubicBezTo>
                <a:lnTo>
                  <a:pt x="9783044" y="0"/>
                </a:lnTo>
                <a:lnTo>
                  <a:pt x="9881756" y="0"/>
                </a:lnTo>
                <a:lnTo>
                  <a:pt x="9881756" y="4338203"/>
                </a:lnTo>
                <a:cubicBezTo>
                  <a:pt x="9881756" y="4518974"/>
                  <a:pt x="10028299" y="4665517"/>
                  <a:pt x="10209070" y="4665517"/>
                </a:cubicBezTo>
                <a:lnTo>
                  <a:pt x="10209069" y="4665518"/>
                </a:lnTo>
                <a:cubicBezTo>
                  <a:pt x="10389840" y="4665518"/>
                  <a:pt x="10536383" y="4518975"/>
                  <a:pt x="10536383" y="4338204"/>
                </a:cubicBezTo>
                <a:lnTo>
                  <a:pt x="10536384" y="0"/>
                </a:lnTo>
                <a:lnTo>
                  <a:pt x="10635096" y="0"/>
                </a:lnTo>
                <a:lnTo>
                  <a:pt x="10635096" y="5024003"/>
                </a:lnTo>
                <a:cubicBezTo>
                  <a:pt x="10635096" y="5204774"/>
                  <a:pt x="10781639" y="5351317"/>
                  <a:pt x="10962410" y="5351317"/>
                </a:cubicBezTo>
                <a:lnTo>
                  <a:pt x="10962409" y="5351318"/>
                </a:lnTo>
                <a:cubicBezTo>
                  <a:pt x="11143180" y="5351318"/>
                  <a:pt x="11289723" y="5204775"/>
                  <a:pt x="11289723" y="5024004"/>
                </a:cubicBezTo>
                <a:lnTo>
                  <a:pt x="11289724" y="0"/>
                </a:lnTo>
                <a:lnTo>
                  <a:pt x="11388436" y="0"/>
                </a:lnTo>
                <a:lnTo>
                  <a:pt x="11388436" y="5678629"/>
                </a:lnTo>
                <a:cubicBezTo>
                  <a:pt x="11388436" y="5859400"/>
                  <a:pt x="11534979" y="6005943"/>
                  <a:pt x="11715750" y="6005943"/>
                </a:cubicBezTo>
                <a:lnTo>
                  <a:pt x="11715749" y="6005944"/>
                </a:lnTo>
                <a:cubicBezTo>
                  <a:pt x="11896520" y="6005944"/>
                  <a:pt x="12043063" y="5859401"/>
                  <a:pt x="12043063" y="5678630"/>
                </a:cubicBezTo>
                <a:lnTo>
                  <a:pt x="12043064" y="0"/>
                </a:ln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B6227B8E-4587-BBD4-4496-86020EE2A07B}"/>
              </a:ext>
            </a:extLst>
          </p:cNvPr>
          <p:cNvSpPr txBox="1"/>
          <p:nvPr/>
        </p:nvSpPr>
        <p:spPr>
          <a:xfrm>
            <a:off x="55081" y="1025052"/>
            <a:ext cx="6667837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https://www.mp.pl/pacjent/choroby-ukladu-krazenia/aktualnosci/</a:t>
            </a:r>
            <a:br>
              <a:rPr lang="pl-PL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pl-PL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314017,kardiologia-dla-pokolen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https://zdrowie.pap.pl/byc-zdrowym/kardiologia-dla-pokolen-2022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https://www.sas.com/en_us/insights/analytics/predictive-</a:t>
            </a:r>
            <a:br>
              <a:rPr lang="pl-PL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pl-PL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analytics.html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https://www.techtarget.com/searchenterpriseai/definition/</a:t>
            </a:r>
            <a:br>
              <a:rPr lang="pl-PL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pl-PL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predictive</a:t>
            </a:r>
            <a:r>
              <a:rPr lang="pl-PL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-modeling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https://www.splunk.com/en_us/blog/learn/predictive-modeling.html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https://ieeexplore.ieee.org/document/10079736</a:t>
            </a: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>
                <a:solidFill>
                  <a:schemeClr val="bg1"/>
                </a:solidFill>
              </a:rPr>
              <a:t>Institute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Health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Metrics</a:t>
            </a:r>
            <a:r>
              <a:rPr lang="pl-PL" dirty="0">
                <a:solidFill>
                  <a:schemeClr val="bg1"/>
                </a:solidFill>
              </a:rPr>
              <a:t> and Evaluation (IHME). GBD </a:t>
            </a:r>
            <a:r>
              <a:rPr lang="pl-PL" dirty="0" err="1">
                <a:solidFill>
                  <a:schemeClr val="bg1"/>
                </a:solidFill>
              </a:rPr>
              <a:t>Compare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Visualization</a:t>
            </a:r>
            <a:r>
              <a:rPr lang="pl-PL" dirty="0">
                <a:solidFill>
                  <a:schemeClr val="bg1"/>
                </a:solidFill>
              </a:rPr>
              <a:t>. Seattle, WA: IHME, University of Washington, 2020 http:// vizhub.healthdata.org/</a:t>
            </a:r>
            <a:r>
              <a:rPr lang="pl-PL" dirty="0" err="1">
                <a:solidFill>
                  <a:schemeClr val="bg1"/>
                </a:solidFill>
              </a:rPr>
              <a:t>gbdcompare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hlinkClick r:id="rId10" tooltip="https://www.who.int/news-room/fact-sheets/detail/cardiovascular-diseases-(cvds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https://www.who.int/news-room/fact-sheets/detail/cardiovascular-diseases-(cvds)</a:t>
            </a:r>
            <a:endParaRPr lang="pl-PL" dirty="0">
              <a:solidFill>
                <a:schemeClr val="bg1"/>
              </a:solidFill>
            </a:endParaRPr>
          </a:p>
          <a:p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chemeClr val="bg1"/>
              </a:solidFill>
            </a:endParaRPr>
          </a:p>
          <a:p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22A45723-EAA2-BDBD-3329-0179B56106F0}"/>
              </a:ext>
            </a:extLst>
          </p:cNvPr>
          <p:cNvSpPr txBox="1"/>
          <p:nvPr/>
        </p:nvSpPr>
        <p:spPr>
          <a:xfrm>
            <a:off x="2870808" y="114134"/>
            <a:ext cx="1545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Źródła</a:t>
            </a:r>
          </a:p>
        </p:txBody>
      </p:sp>
    </p:spTree>
    <p:extLst>
      <p:ext uri="{BB962C8B-B14F-4D97-AF65-F5344CB8AC3E}">
        <p14:creationId xmlns:p14="http://schemas.microsoft.com/office/powerpoint/2010/main" val="129096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rostokąt 92">
            <a:extLst>
              <a:ext uri="{FF2B5EF4-FFF2-40B4-BE49-F238E27FC236}">
                <a16:creationId xmlns:a16="http://schemas.microsoft.com/office/drawing/2014/main" id="{23DB4577-78ED-BB98-D96C-66C3DD81BD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38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1C9AD16-794C-F644-91D4-7459BF047F51}"/>
              </a:ext>
            </a:extLst>
          </p:cNvPr>
          <p:cNvSpPr txBox="1"/>
          <p:nvPr/>
        </p:nvSpPr>
        <p:spPr>
          <a:xfrm>
            <a:off x="5037152" y="-62850"/>
            <a:ext cx="2117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800" b="1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3" name="Prostokąt: zaokrąglone rogi 12">
            <a:extLst>
              <a:ext uri="{FF2B5EF4-FFF2-40B4-BE49-F238E27FC236}">
                <a16:creationId xmlns:a16="http://schemas.microsoft.com/office/drawing/2014/main" id="{E73FA3A1-ECA3-1450-2664-2BE02DF19242}"/>
              </a:ext>
            </a:extLst>
          </p:cNvPr>
          <p:cNvSpPr/>
          <p:nvPr/>
        </p:nvSpPr>
        <p:spPr>
          <a:xfrm>
            <a:off x="560615" y="3850093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Owal 5">
            <a:extLst>
              <a:ext uri="{FF2B5EF4-FFF2-40B4-BE49-F238E27FC236}">
                <a16:creationId xmlns:a16="http://schemas.microsoft.com/office/drawing/2014/main" id="{4A2ED84F-26E9-4170-4E60-EE35A89052BB}"/>
              </a:ext>
            </a:extLst>
          </p:cNvPr>
          <p:cNvSpPr/>
          <p:nvPr/>
        </p:nvSpPr>
        <p:spPr>
          <a:xfrm>
            <a:off x="358773" y="4746127"/>
            <a:ext cx="575916" cy="561108"/>
          </a:xfrm>
          <a:prstGeom prst="ellipse">
            <a:avLst/>
          </a:prstGeom>
          <a:solidFill>
            <a:srgbClr val="3F4E63"/>
          </a:solidFill>
          <a:ln w="38100"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Owal 4">
            <a:extLst>
              <a:ext uri="{FF2B5EF4-FFF2-40B4-BE49-F238E27FC236}">
                <a16:creationId xmlns:a16="http://schemas.microsoft.com/office/drawing/2014/main" id="{E8BF07F8-1C1E-C0D3-8D7E-19B7D607AF89}"/>
              </a:ext>
            </a:extLst>
          </p:cNvPr>
          <p:cNvSpPr/>
          <p:nvPr/>
        </p:nvSpPr>
        <p:spPr>
          <a:xfrm>
            <a:off x="347887" y="3850093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Owal 6">
            <a:extLst>
              <a:ext uri="{FF2B5EF4-FFF2-40B4-BE49-F238E27FC236}">
                <a16:creationId xmlns:a16="http://schemas.microsoft.com/office/drawing/2014/main" id="{0EFA5993-F0BB-7664-F713-16FD259E8118}"/>
              </a:ext>
            </a:extLst>
          </p:cNvPr>
          <p:cNvSpPr/>
          <p:nvPr/>
        </p:nvSpPr>
        <p:spPr>
          <a:xfrm>
            <a:off x="330554" y="2050405"/>
            <a:ext cx="575916" cy="561108"/>
          </a:xfrm>
          <a:prstGeom prst="ellipse">
            <a:avLst/>
          </a:prstGeom>
          <a:solidFill>
            <a:srgbClr val="3F4E63"/>
          </a:solidFill>
          <a:ln w="38100"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06C073FE-7B10-90D9-6B4C-CD7FDC5645D7}"/>
              </a:ext>
            </a:extLst>
          </p:cNvPr>
          <p:cNvSpPr/>
          <p:nvPr/>
        </p:nvSpPr>
        <p:spPr>
          <a:xfrm>
            <a:off x="358773" y="5636379"/>
            <a:ext cx="575916" cy="561108"/>
          </a:xfrm>
          <a:prstGeom prst="ellipse">
            <a:avLst/>
          </a:prstGeom>
          <a:solidFill>
            <a:srgbClr val="3F4E63"/>
          </a:solidFill>
          <a:ln w="38100"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1" name="Prostokąt: zaokrąglone rogi 20">
            <a:extLst>
              <a:ext uri="{FF2B5EF4-FFF2-40B4-BE49-F238E27FC236}">
                <a16:creationId xmlns:a16="http://schemas.microsoft.com/office/drawing/2014/main" id="{F55D7EA9-616D-A024-D8D4-85680597CC3F}"/>
              </a:ext>
            </a:extLst>
          </p:cNvPr>
          <p:cNvSpPr/>
          <p:nvPr/>
        </p:nvSpPr>
        <p:spPr>
          <a:xfrm>
            <a:off x="571501" y="4746127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58DDD244-47C0-0454-D8CA-0523F634CBF6}"/>
              </a:ext>
            </a:extLst>
          </p:cNvPr>
          <p:cNvSpPr/>
          <p:nvPr/>
        </p:nvSpPr>
        <p:spPr>
          <a:xfrm>
            <a:off x="358772" y="3850093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1A179A4D-286F-8E71-AD11-8C2B34E60310}"/>
              </a:ext>
            </a:extLst>
          </p:cNvPr>
          <p:cNvSpPr/>
          <p:nvPr/>
        </p:nvSpPr>
        <p:spPr>
          <a:xfrm>
            <a:off x="347887" y="1155096"/>
            <a:ext cx="575916" cy="561108"/>
          </a:xfrm>
          <a:prstGeom prst="ellipse">
            <a:avLst/>
          </a:prstGeom>
          <a:solidFill>
            <a:srgbClr val="3F4E63"/>
          </a:solidFill>
          <a:ln w="38100"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650DBD7A-B73F-E277-A521-7F4C08B93B2C}"/>
              </a:ext>
            </a:extLst>
          </p:cNvPr>
          <p:cNvSpPr/>
          <p:nvPr/>
        </p:nvSpPr>
        <p:spPr>
          <a:xfrm>
            <a:off x="353065" y="2950249"/>
            <a:ext cx="575916" cy="561108"/>
          </a:xfrm>
          <a:prstGeom prst="ellipse">
            <a:avLst/>
          </a:prstGeom>
          <a:solidFill>
            <a:srgbClr val="3F4E63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2B31D37-A448-8716-563E-3B65EA05CB27}"/>
              </a:ext>
            </a:extLst>
          </p:cNvPr>
          <p:cNvSpPr txBox="1"/>
          <p:nvPr/>
        </p:nvSpPr>
        <p:spPr>
          <a:xfrm>
            <a:off x="480476" y="3899418"/>
            <a:ext cx="43641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4.</a:t>
            </a:r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646A1613-DB54-54F5-1D2F-61F916C3FB12}"/>
              </a:ext>
            </a:extLst>
          </p:cNvPr>
          <p:cNvSpPr/>
          <p:nvPr/>
        </p:nvSpPr>
        <p:spPr>
          <a:xfrm>
            <a:off x="369658" y="4746127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1C322E31-5C67-F4B7-744A-D84397ACDB68}"/>
              </a:ext>
            </a:extLst>
          </p:cNvPr>
          <p:cNvSpPr txBox="1"/>
          <p:nvPr/>
        </p:nvSpPr>
        <p:spPr>
          <a:xfrm>
            <a:off x="491362" y="4795452"/>
            <a:ext cx="436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5.</a:t>
            </a:r>
          </a:p>
        </p:txBody>
      </p:sp>
      <p:sp>
        <p:nvSpPr>
          <p:cNvPr id="9" name="Prostokąt: zaokrąglone rogi 8">
            <a:extLst>
              <a:ext uri="{FF2B5EF4-FFF2-40B4-BE49-F238E27FC236}">
                <a16:creationId xmlns:a16="http://schemas.microsoft.com/office/drawing/2014/main" id="{46A91F73-4FB0-439B-FED5-249AE3908BB5}"/>
              </a:ext>
            </a:extLst>
          </p:cNvPr>
          <p:cNvSpPr/>
          <p:nvPr/>
        </p:nvSpPr>
        <p:spPr>
          <a:xfrm>
            <a:off x="543282" y="2050405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Owal 9">
            <a:extLst>
              <a:ext uri="{FF2B5EF4-FFF2-40B4-BE49-F238E27FC236}">
                <a16:creationId xmlns:a16="http://schemas.microsoft.com/office/drawing/2014/main" id="{2DAE890B-C4BD-5150-D7F2-8290300F776B}"/>
              </a:ext>
            </a:extLst>
          </p:cNvPr>
          <p:cNvSpPr/>
          <p:nvPr/>
        </p:nvSpPr>
        <p:spPr>
          <a:xfrm>
            <a:off x="341439" y="2050405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A083C20A-8C3E-EB4E-B846-7E0C55A3EB75}"/>
              </a:ext>
            </a:extLst>
          </p:cNvPr>
          <p:cNvSpPr txBox="1"/>
          <p:nvPr/>
        </p:nvSpPr>
        <p:spPr>
          <a:xfrm>
            <a:off x="463143" y="2099730"/>
            <a:ext cx="436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2.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68439EAD-4FFF-C0C1-07AA-A5687D12A3A8}"/>
              </a:ext>
            </a:extLst>
          </p:cNvPr>
          <p:cNvSpPr txBox="1"/>
          <p:nvPr/>
        </p:nvSpPr>
        <p:spPr>
          <a:xfrm>
            <a:off x="1049447" y="2088333"/>
            <a:ext cx="11250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Modele predykcyjne – wstęp</a:t>
            </a:r>
          </a:p>
          <a:p>
            <a:endParaRPr lang="pl-PL" sz="2400" dirty="0">
              <a:solidFill>
                <a:schemeClr val="bg1"/>
              </a:solidFill>
            </a:endParaRPr>
          </a:p>
        </p:txBody>
      </p:sp>
      <p:sp>
        <p:nvSpPr>
          <p:cNvPr id="25" name="Prostokąt: zaokrąglone rogi 24">
            <a:extLst>
              <a:ext uri="{FF2B5EF4-FFF2-40B4-BE49-F238E27FC236}">
                <a16:creationId xmlns:a16="http://schemas.microsoft.com/office/drawing/2014/main" id="{46E8C9D2-8101-F5BD-B5DB-3EF9D8A7A50E}"/>
              </a:ext>
            </a:extLst>
          </p:cNvPr>
          <p:cNvSpPr/>
          <p:nvPr/>
        </p:nvSpPr>
        <p:spPr>
          <a:xfrm>
            <a:off x="571501" y="5646770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0FA8F17A-D944-7DAA-3C13-E42D5DA053B1}"/>
              </a:ext>
            </a:extLst>
          </p:cNvPr>
          <p:cNvSpPr/>
          <p:nvPr/>
        </p:nvSpPr>
        <p:spPr>
          <a:xfrm>
            <a:off x="369658" y="5646770"/>
            <a:ext cx="575916" cy="561108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1BAD6367-1728-38DA-2036-9BF8A1F17B66}"/>
              </a:ext>
            </a:extLst>
          </p:cNvPr>
          <p:cNvSpPr txBox="1"/>
          <p:nvPr/>
        </p:nvSpPr>
        <p:spPr>
          <a:xfrm>
            <a:off x="1067276" y="5683947"/>
            <a:ext cx="1125084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Podsumowanie i źródła</a:t>
            </a:r>
          </a:p>
          <a:p>
            <a:endParaRPr lang="pl-PL" sz="2400" dirty="0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E7188C8E-A6E8-30A2-C82A-9D61C5AAE5DB}"/>
              </a:ext>
            </a:extLst>
          </p:cNvPr>
          <p:cNvSpPr/>
          <p:nvPr/>
        </p:nvSpPr>
        <p:spPr>
          <a:xfrm>
            <a:off x="369658" y="5636379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58" name="pole tekstowe 57">
            <a:extLst>
              <a:ext uri="{FF2B5EF4-FFF2-40B4-BE49-F238E27FC236}">
                <a16:creationId xmlns:a16="http://schemas.microsoft.com/office/drawing/2014/main" id="{962E7670-CE3E-67D1-9344-1652901923DB}"/>
              </a:ext>
            </a:extLst>
          </p:cNvPr>
          <p:cNvSpPr txBox="1"/>
          <p:nvPr/>
        </p:nvSpPr>
        <p:spPr>
          <a:xfrm>
            <a:off x="491362" y="5685704"/>
            <a:ext cx="436417" cy="461665"/>
          </a:xfrm>
          <a:prstGeom prst="rect">
            <a:avLst/>
          </a:prstGeom>
          <a:noFill/>
          <a:ln>
            <a:noFill/>
          </a:ln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6.</a:t>
            </a:r>
          </a:p>
        </p:txBody>
      </p:sp>
      <p:sp>
        <p:nvSpPr>
          <p:cNvPr id="36" name="Prostokąt: zaokrąglone rogi 35">
            <a:extLst>
              <a:ext uri="{FF2B5EF4-FFF2-40B4-BE49-F238E27FC236}">
                <a16:creationId xmlns:a16="http://schemas.microsoft.com/office/drawing/2014/main" id="{1B776D7B-A779-9A33-0D85-A7838CC498C7}"/>
              </a:ext>
            </a:extLst>
          </p:cNvPr>
          <p:cNvSpPr/>
          <p:nvPr/>
        </p:nvSpPr>
        <p:spPr>
          <a:xfrm>
            <a:off x="560615" y="1155096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FF34CA0C-B2EE-12F4-A5ED-CCF19C71072C}"/>
              </a:ext>
            </a:extLst>
          </p:cNvPr>
          <p:cNvSpPr/>
          <p:nvPr/>
        </p:nvSpPr>
        <p:spPr>
          <a:xfrm>
            <a:off x="358772" y="1155096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E79E5519-EFE2-CD30-A343-E09DE393C34E}"/>
              </a:ext>
            </a:extLst>
          </p:cNvPr>
          <p:cNvSpPr txBox="1"/>
          <p:nvPr/>
        </p:nvSpPr>
        <p:spPr>
          <a:xfrm>
            <a:off x="480476" y="1204421"/>
            <a:ext cx="436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59" name="pole tekstowe 58">
            <a:extLst>
              <a:ext uri="{FF2B5EF4-FFF2-40B4-BE49-F238E27FC236}">
                <a16:creationId xmlns:a16="http://schemas.microsoft.com/office/drawing/2014/main" id="{5371E132-A5DA-F51E-A79C-E8D1D6E87C4D}"/>
              </a:ext>
            </a:extLst>
          </p:cNvPr>
          <p:cNvSpPr txBox="1"/>
          <p:nvPr/>
        </p:nvSpPr>
        <p:spPr>
          <a:xfrm>
            <a:off x="1067276" y="1186712"/>
            <a:ext cx="1125084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Wprowadzenie do problemu – choroby serca</a:t>
            </a:r>
          </a:p>
          <a:p>
            <a:endParaRPr lang="pl-PL" sz="2400" dirty="0">
              <a:solidFill>
                <a:schemeClr val="bg1"/>
              </a:solidFill>
            </a:endParaRPr>
          </a:p>
        </p:txBody>
      </p:sp>
      <p:sp>
        <p:nvSpPr>
          <p:cNvPr id="48" name="Prostokąt: zaokrąglone rogi 47">
            <a:extLst>
              <a:ext uri="{FF2B5EF4-FFF2-40B4-BE49-F238E27FC236}">
                <a16:creationId xmlns:a16="http://schemas.microsoft.com/office/drawing/2014/main" id="{621D126A-E5D8-2CA4-B8BD-B974C808EDC7}"/>
              </a:ext>
            </a:extLst>
          </p:cNvPr>
          <p:cNvSpPr/>
          <p:nvPr/>
        </p:nvSpPr>
        <p:spPr>
          <a:xfrm>
            <a:off x="571501" y="2951042"/>
            <a:ext cx="11250841" cy="561108"/>
          </a:xfrm>
          <a:prstGeom prst="roundRect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EFCE2080-333D-8534-42BB-D1FF2A82A242}"/>
              </a:ext>
            </a:extLst>
          </p:cNvPr>
          <p:cNvSpPr/>
          <p:nvPr/>
        </p:nvSpPr>
        <p:spPr>
          <a:xfrm>
            <a:off x="363950" y="2950249"/>
            <a:ext cx="575916" cy="561108"/>
          </a:xfrm>
          <a:prstGeom prst="ellipse">
            <a:avLst/>
          </a:prstGeom>
          <a:solidFill>
            <a:srgbClr val="475871"/>
          </a:solidFill>
          <a:ln w="38100">
            <a:solidFill>
              <a:srgbClr val="222A35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A1CCC0E9-FFAB-CEE8-765A-3CDDBF37ECE1}"/>
              </a:ext>
            </a:extLst>
          </p:cNvPr>
          <p:cNvSpPr txBox="1"/>
          <p:nvPr/>
        </p:nvSpPr>
        <p:spPr>
          <a:xfrm>
            <a:off x="490127" y="2999970"/>
            <a:ext cx="43641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</a:rPr>
              <a:t>3.</a:t>
            </a:r>
          </a:p>
        </p:txBody>
      </p:sp>
      <p:sp>
        <p:nvSpPr>
          <p:cNvPr id="61" name="pole tekstowe 60">
            <a:extLst>
              <a:ext uri="{FF2B5EF4-FFF2-40B4-BE49-F238E27FC236}">
                <a16:creationId xmlns:a16="http://schemas.microsoft.com/office/drawing/2014/main" id="{014E2077-FDFE-8D63-2639-DC70AA7EBF93}"/>
              </a:ext>
            </a:extLst>
          </p:cNvPr>
          <p:cNvSpPr txBox="1"/>
          <p:nvPr/>
        </p:nvSpPr>
        <p:spPr>
          <a:xfrm>
            <a:off x="1067276" y="3002419"/>
            <a:ext cx="11250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Modele predykcyjne – choroby serca</a:t>
            </a:r>
          </a:p>
          <a:p>
            <a:endParaRPr lang="pl-PL" sz="2400" dirty="0">
              <a:solidFill>
                <a:schemeClr val="bg1"/>
              </a:solidFill>
            </a:endParaRPr>
          </a:p>
        </p:txBody>
      </p:sp>
      <p:sp>
        <p:nvSpPr>
          <p:cNvPr id="63" name="pole tekstowe 62">
            <a:extLst>
              <a:ext uri="{FF2B5EF4-FFF2-40B4-BE49-F238E27FC236}">
                <a16:creationId xmlns:a16="http://schemas.microsoft.com/office/drawing/2014/main" id="{97616928-7050-F9DD-039F-797AA6B7A2A1}"/>
              </a:ext>
            </a:extLst>
          </p:cNvPr>
          <p:cNvSpPr txBox="1"/>
          <p:nvPr/>
        </p:nvSpPr>
        <p:spPr>
          <a:xfrm>
            <a:off x="1049446" y="4798082"/>
            <a:ext cx="1125084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Porównywanie modeli</a:t>
            </a:r>
          </a:p>
          <a:p>
            <a:endParaRPr lang="pl-PL" sz="2400" dirty="0">
              <a:solidFill>
                <a:schemeClr val="bg1"/>
              </a:solidFill>
            </a:endParaRPr>
          </a:p>
        </p:txBody>
      </p:sp>
      <p:sp>
        <p:nvSpPr>
          <p:cNvPr id="94" name="pole tekstowe 93">
            <a:extLst>
              <a:ext uri="{FF2B5EF4-FFF2-40B4-BE49-F238E27FC236}">
                <a16:creationId xmlns:a16="http://schemas.microsoft.com/office/drawing/2014/main" id="{40101895-802F-C2A1-BF45-FABC1E187502}"/>
              </a:ext>
            </a:extLst>
          </p:cNvPr>
          <p:cNvSpPr txBox="1"/>
          <p:nvPr/>
        </p:nvSpPr>
        <p:spPr>
          <a:xfrm>
            <a:off x="1045507" y="3904739"/>
            <a:ext cx="1125084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Przykłady modeli predykcyjnych</a:t>
            </a:r>
          </a:p>
          <a:p>
            <a:endParaRPr lang="pl-P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82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B10B37C-78A5-129D-3C6A-0B3102BE99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1C9AD16-794C-F644-91D4-7459BF047F51}"/>
              </a:ext>
            </a:extLst>
          </p:cNvPr>
          <p:cNvSpPr txBox="1"/>
          <p:nvPr/>
        </p:nvSpPr>
        <p:spPr>
          <a:xfrm>
            <a:off x="1303898" y="-37340"/>
            <a:ext cx="97984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Wprowadzenie do problemu – choroby serca 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B55657ED-EF5E-3257-AFED-BB6F679FC506}"/>
              </a:ext>
            </a:extLst>
          </p:cNvPr>
          <p:cNvSpPr txBox="1"/>
          <p:nvPr/>
        </p:nvSpPr>
        <p:spPr>
          <a:xfrm>
            <a:off x="6369875" y="1885493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dirty="0">
                <a:solidFill>
                  <a:schemeClr val="bg1"/>
                </a:solidFill>
              </a:rPr>
              <a:t>Według zgonów.</a:t>
            </a:r>
          </a:p>
        </p:txBody>
      </p:sp>
      <p:grpSp>
        <p:nvGrpSpPr>
          <p:cNvPr id="8" name="Grupa 7">
            <a:extLst>
              <a:ext uri="{FF2B5EF4-FFF2-40B4-BE49-F238E27FC236}">
                <a16:creationId xmlns:a16="http://schemas.microsoft.com/office/drawing/2014/main" id="{394037BC-3B6F-6391-022E-9913D0EB1C30}"/>
              </a:ext>
            </a:extLst>
          </p:cNvPr>
          <p:cNvGrpSpPr/>
          <p:nvPr/>
        </p:nvGrpSpPr>
        <p:grpSpPr>
          <a:xfrm>
            <a:off x="405933" y="1349394"/>
            <a:ext cx="3805308" cy="1819804"/>
            <a:chOff x="179293" y="1022223"/>
            <a:chExt cx="3805308" cy="2034583"/>
          </a:xfrm>
        </p:grpSpPr>
        <p:sp>
          <p:nvSpPr>
            <p:cNvPr id="6" name="Prostokąt: zaokrąglone rogi 5">
              <a:extLst>
                <a:ext uri="{FF2B5EF4-FFF2-40B4-BE49-F238E27FC236}">
                  <a16:creationId xmlns:a16="http://schemas.microsoft.com/office/drawing/2014/main" id="{64341E35-F54A-76A9-541D-C92627C8B782}"/>
                </a:ext>
              </a:extLst>
            </p:cNvPr>
            <p:cNvSpPr/>
            <p:nvPr/>
          </p:nvSpPr>
          <p:spPr>
            <a:xfrm>
              <a:off x="272143" y="1022223"/>
              <a:ext cx="3657600" cy="1807029"/>
            </a:xfrm>
            <a:prstGeom prst="roundRect">
              <a:avLst>
                <a:gd name="adj" fmla="val 7631"/>
              </a:avLst>
            </a:prstGeom>
            <a:solidFill>
              <a:srgbClr val="3F4E63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" name="pole tekstowe 6">
              <a:extLst>
                <a:ext uri="{FF2B5EF4-FFF2-40B4-BE49-F238E27FC236}">
                  <a16:creationId xmlns:a16="http://schemas.microsoft.com/office/drawing/2014/main" id="{C9E96E9C-8E7F-5AC2-03BD-BCC2094C61CC}"/>
                </a:ext>
              </a:extLst>
            </p:cNvPr>
            <p:cNvSpPr txBox="1"/>
            <p:nvPr/>
          </p:nvSpPr>
          <p:spPr>
            <a:xfrm>
              <a:off x="179293" y="1095429"/>
              <a:ext cx="3805308" cy="1961377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pl-PL" b="1" dirty="0">
                  <a:solidFill>
                    <a:schemeClr val="bg1"/>
                  </a:solidFill>
                </a:rPr>
                <a:t>Choroby sercowo-naczyniowe są najczęstszą przyczyną zgonów na świecie. Stanowią ogromny obciążenie dla systemów opieki zdrowotnej.</a:t>
              </a:r>
            </a:p>
            <a:p>
              <a:pPr algn="ctr"/>
              <a:endParaRPr lang="pl-PL" b="1" dirty="0"/>
            </a:p>
          </p:txBody>
        </p:sp>
      </p:grpSp>
      <p:grpSp>
        <p:nvGrpSpPr>
          <p:cNvPr id="14" name="Grupa 13">
            <a:extLst>
              <a:ext uri="{FF2B5EF4-FFF2-40B4-BE49-F238E27FC236}">
                <a16:creationId xmlns:a16="http://schemas.microsoft.com/office/drawing/2014/main" id="{3EEEFB93-E138-DBB0-0B3B-29F4FE5BB96A}"/>
              </a:ext>
            </a:extLst>
          </p:cNvPr>
          <p:cNvGrpSpPr/>
          <p:nvPr/>
        </p:nvGrpSpPr>
        <p:grpSpPr>
          <a:xfrm>
            <a:off x="352880" y="3826871"/>
            <a:ext cx="3893401" cy="2188262"/>
            <a:chOff x="7100092" y="2797395"/>
            <a:chExt cx="3893401" cy="2188262"/>
          </a:xfrm>
        </p:grpSpPr>
        <p:grpSp>
          <p:nvGrpSpPr>
            <p:cNvPr id="9" name="Grupa 8">
              <a:extLst>
                <a:ext uri="{FF2B5EF4-FFF2-40B4-BE49-F238E27FC236}">
                  <a16:creationId xmlns:a16="http://schemas.microsoft.com/office/drawing/2014/main" id="{A29B4E38-9AC7-2F67-F561-352745C7D196}"/>
                </a:ext>
              </a:extLst>
            </p:cNvPr>
            <p:cNvGrpSpPr/>
            <p:nvPr/>
          </p:nvGrpSpPr>
          <p:grpSpPr>
            <a:xfrm>
              <a:off x="7100092" y="2797395"/>
              <a:ext cx="3893401" cy="2188262"/>
              <a:chOff x="179293" y="1022223"/>
              <a:chExt cx="3805308" cy="1807029"/>
            </a:xfrm>
          </p:grpSpPr>
          <p:sp>
            <p:nvSpPr>
              <p:cNvPr id="10" name="Prostokąt: zaokrąglone rogi 9">
                <a:extLst>
                  <a:ext uri="{FF2B5EF4-FFF2-40B4-BE49-F238E27FC236}">
                    <a16:creationId xmlns:a16="http://schemas.microsoft.com/office/drawing/2014/main" id="{83AF197B-06BD-18C7-F312-F6F521C5CD38}"/>
                  </a:ext>
                </a:extLst>
              </p:cNvPr>
              <p:cNvSpPr/>
              <p:nvPr/>
            </p:nvSpPr>
            <p:spPr>
              <a:xfrm>
                <a:off x="272143" y="1022223"/>
                <a:ext cx="3657600" cy="1807029"/>
              </a:xfrm>
              <a:prstGeom prst="roundRect">
                <a:avLst>
                  <a:gd name="adj" fmla="val 7631"/>
                </a:avLst>
              </a:prstGeom>
              <a:solidFill>
                <a:srgbClr val="3F4E63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1" name="pole tekstowe 10">
                <a:extLst>
                  <a:ext uri="{FF2B5EF4-FFF2-40B4-BE49-F238E27FC236}">
                    <a16:creationId xmlns:a16="http://schemas.microsoft.com/office/drawing/2014/main" id="{6B970A90-C295-0EBC-80C3-35300E097BF7}"/>
                  </a:ext>
                </a:extLst>
              </p:cNvPr>
              <p:cNvSpPr txBox="1"/>
              <p:nvPr/>
            </p:nvSpPr>
            <p:spPr>
              <a:xfrm>
                <a:off x="179293" y="1095429"/>
                <a:ext cx="38053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pl-PL" b="1" dirty="0"/>
              </a:p>
            </p:txBody>
          </p:sp>
        </p:grpSp>
        <p:sp>
          <p:nvSpPr>
            <p:cNvPr id="13" name="pole tekstowe 12">
              <a:extLst>
                <a:ext uri="{FF2B5EF4-FFF2-40B4-BE49-F238E27FC236}">
                  <a16:creationId xmlns:a16="http://schemas.microsoft.com/office/drawing/2014/main" id="{5C55DC66-6B1B-993C-2E6D-95C8F769B431}"/>
                </a:ext>
              </a:extLst>
            </p:cNvPr>
            <p:cNvSpPr txBox="1"/>
            <p:nvPr/>
          </p:nvSpPr>
          <p:spPr>
            <a:xfrm>
              <a:off x="7344699" y="2998703"/>
              <a:ext cx="3483430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l-PL" b="1" dirty="0">
                  <a:solidFill>
                    <a:schemeClr val="bg1"/>
                  </a:solidFill>
                </a:rPr>
                <a:t>Według Światowej Organizacji Zdrowia (WHO), choroby sercowo-naczyniowe były powodem około 17,9 miliona zgonów na świecie w 2016 roku, co stanowiło 31% wszystkich zgonów.</a:t>
              </a:r>
              <a:endParaRPr lang="pl-PL" dirty="0"/>
            </a:p>
          </p:txBody>
        </p:sp>
      </p:grpSp>
      <p:sp>
        <p:nvSpPr>
          <p:cNvPr id="15" name="Prostokąt: zaokrąglone rogi 14">
            <a:extLst>
              <a:ext uri="{FF2B5EF4-FFF2-40B4-BE49-F238E27FC236}">
                <a16:creationId xmlns:a16="http://schemas.microsoft.com/office/drawing/2014/main" id="{5E447198-150E-F835-D017-FBCDA5177D63}"/>
              </a:ext>
            </a:extLst>
          </p:cNvPr>
          <p:cNvSpPr/>
          <p:nvPr/>
        </p:nvSpPr>
        <p:spPr>
          <a:xfrm>
            <a:off x="5279572" y="838200"/>
            <a:ext cx="6413646" cy="5911940"/>
          </a:xfrm>
          <a:prstGeom prst="roundRect">
            <a:avLst>
              <a:gd name="adj" fmla="val 7669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A75801A-225C-2706-CEDD-A3BFAB70E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732" y="1035011"/>
            <a:ext cx="5781325" cy="558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33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AA7FE0F7-D8AD-E937-301D-F45296DAD2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rostokąt: zaokrąglone rogi 21">
            <a:extLst>
              <a:ext uri="{FF2B5EF4-FFF2-40B4-BE49-F238E27FC236}">
                <a16:creationId xmlns:a16="http://schemas.microsoft.com/office/drawing/2014/main" id="{C0824643-3F15-09D9-DEFD-F68B85604A59}"/>
              </a:ext>
            </a:extLst>
          </p:cNvPr>
          <p:cNvSpPr/>
          <p:nvPr/>
        </p:nvSpPr>
        <p:spPr>
          <a:xfrm>
            <a:off x="315684" y="609599"/>
            <a:ext cx="6945087" cy="5758543"/>
          </a:xfrm>
          <a:prstGeom prst="roundRect">
            <a:avLst>
              <a:gd name="adj" fmla="val 7669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: zaokrąglone rogi 13">
            <a:extLst>
              <a:ext uri="{FF2B5EF4-FFF2-40B4-BE49-F238E27FC236}">
                <a16:creationId xmlns:a16="http://schemas.microsoft.com/office/drawing/2014/main" id="{5840A6FD-B84D-6EAB-11BC-4F3A50C0DD1D}"/>
              </a:ext>
            </a:extLst>
          </p:cNvPr>
          <p:cNvSpPr/>
          <p:nvPr/>
        </p:nvSpPr>
        <p:spPr>
          <a:xfrm>
            <a:off x="8175171" y="609600"/>
            <a:ext cx="3657600" cy="1807029"/>
          </a:xfrm>
          <a:prstGeom prst="roundRect">
            <a:avLst>
              <a:gd name="adj" fmla="val 7631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rostokąt: zaokrąglone rogi 16">
            <a:extLst>
              <a:ext uri="{FF2B5EF4-FFF2-40B4-BE49-F238E27FC236}">
                <a16:creationId xmlns:a16="http://schemas.microsoft.com/office/drawing/2014/main" id="{F68620BC-6063-F851-348A-C2A4E101ED6E}"/>
              </a:ext>
            </a:extLst>
          </p:cNvPr>
          <p:cNvSpPr/>
          <p:nvPr/>
        </p:nvSpPr>
        <p:spPr>
          <a:xfrm>
            <a:off x="8175171" y="3026230"/>
            <a:ext cx="3657600" cy="3222170"/>
          </a:xfrm>
          <a:prstGeom prst="roundRect">
            <a:avLst>
              <a:gd name="adj" fmla="val 7631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TextBox 8">
            <a:extLst>
              <a:ext uri="{FF2B5EF4-FFF2-40B4-BE49-F238E27FC236}">
                <a16:creationId xmlns:a16="http://schemas.microsoft.com/office/drawing/2014/main" id="{201C52D4-7168-EF5C-E6FC-DE59E2194773}"/>
              </a:ext>
            </a:extLst>
          </p:cNvPr>
          <p:cNvSpPr txBox="1"/>
          <p:nvPr/>
        </p:nvSpPr>
        <p:spPr>
          <a:xfrm>
            <a:off x="8311241" y="774450"/>
            <a:ext cx="338545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Liczba zgonów spowodowanych chorobami sercowo-naczyniowymi wzrosła na przestrzeni lat (ok. 12mln do prawie 19mln).</a:t>
            </a: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5206F8B0-40EA-EEA2-6686-23AE82E83BC6}"/>
              </a:ext>
            </a:extLst>
          </p:cNvPr>
          <p:cNvSpPr txBox="1"/>
          <p:nvPr/>
        </p:nvSpPr>
        <p:spPr>
          <a:xfrm>
            <a:off x="8224716" y="3255202"/>
            <a:ext cx="355850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Liczba zgonów spowodowanych chorobami sercowo-naczyniowymi (CVD) w 2019 r. stanowiła 33% wszystkich zgonów na świecie.</a:t>
            </a:r>
          </a:p>
          <a:p>
            <a:pPr algn="ctr"/>
            <a:endParaRPr lang="pl-PL" b="1" dirty="0">
              <a:solidFill>
                <a:schemeClr val="bg1"/>
              </a:solidFill>
            </a:endParaRPr>
          </a:p>
          <a:p>
            <a:pPr algn="ctr"/>
            <a:r>
              <a:rPr lang="pl-PL" b="1" dirty="0">
                <a:solidFill>
                  <a:schemeClr val="bg1"/>
                </a:solidFill>
              </a:rPr>
              <a:t>Choroba niedokrwienna serca</a:t>
            </a:r>
            <a:br>
              <a:rPr lang="pl-PL" b="1" dirty="0">
                <a:solidFill>
                  <a:schemeClr val="bg1"/>
                </a:solidFill>
              </a:rPr>
            </a:br>
            <a:r>
              <a:rPr lang="pl-PL" b="1" dirty="0">
                <a:solidFill>
                  <a:schemeClr val="bg1"/>
                </a:solidFill>
              </a:rPr>
              <a:t>(9,1 mln zgonów) i (6,6 mln zgonów) stanowiły łącznie 85% wszystkich zgonów z powodu CVD na świecie.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C305C7F0-1C5A-F94A-9410-582B221275AB}"/>
              </a:ext>
            </a:extLst>
          </p:cNvPr>
          <p:cNvSpPr txBox="1"/>
          <p:nvPr/>
        </p:nvSpPr>
        <p:spPr>
          <a:xfrm>
            <a:off x="733719" y="530330"/>
            <a:ext cx="61014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pl-PL" b="1" dirty="0">
                <a:latin typeface="Calibri (Tekst podstawowy)"/>
              </a:rPr>
            </a:br>
            <a:r>
              <a:rPr lang="pl-PL" b="1" i="0" dirty="0">
                <a:solidFill>
                  <a:srgbClr val="E8EAED"/>
                </a:solidFill>
                <a:effectLst/>
                <a:latin typeface="Calibri (Tekst podstawowy)"/>
              </a:rPr>
              <a:t>Światowe trendy w liczbie zgonów z powodu chorób </a:t>
            </a:r>
            <a:r>
              <a:rPr lang="pl-PL" b="1" dirty="0">
                <a:solidFill>
                  <a:srgbClr val="E8EAED"/>
                </a:solidFill>
                <a:latin typeface="Calibri (Tekst podstawowy)"/>
              </a:rPr>
              <a:t>naczyniowo-sercowych</a:t>
            </a:r>
            <a:r>
              <a:rPr lang="pl-PL" b="1" i="0" dirty="0">
                <a:solidFill>
                  <a:srgbClr val="E8EAED"/>
                </a:solidFill>
                <a:effectLst/>
                <a:latin typeface="Calibri (Tekst podstawowy)"/>
              </a:rPr>
              <a:t>,  1990-2019r.</a:t>
            </a:r>
            <a:endParaRPr lang="pl-PL" b="1" dirty="0">
              <a:latin typeface="Calibri (Tekst podstawowy)"/>
            </a:endParaRPr>
          </a:p>
        </p:txBody>
      </p:sp>
      <p:pic>
        <p:nvPicPr>
          <p:cNvPr id="23" name="Picture 3">
            <a:extLst>
              <a:ext uri="{FF2B5EF4-FFF2-40B4-BE49-F238E27FC236}">
                <a16:creationId xmlns:a16="http://schemas.microsoft.com/office/drawing/2014/main" id="{1CF963AE-6722-11AF-306E-CC2B8136BB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0"/>
          <a:stretch/>
        </p:blipFill>
        <p:spPr>
          <a:xfrm>
            <a:off x="562502" y="1513114"/>
            <a:ext cx="6451449" cy="4172469"/>
          </a:xfrm>
          <a:prstGeom prst="rect">
            <a:avLst/>
          </a:prstGeom>
        </p:spPr>
      </p:pic>
      <p:sp>
        <p:nvSpPr>
          <p:cNvPr id="24" name="TextBox 5">
            <a:extLst>
              <a:ext uri="{FF2B5EF4-FFF2-40B4-BE49-F238E27FC236}">
                <a16:creationId xmlns:a16="http://schemas.microsoft.com/office/drawing/2014/main" id="{DA0F22B3-4998-F01D-1064-CE8E52DFA1ED}"/>
              </a:ext>
            </a:extLst>
          </p:cNvPr>
          <p:cNvSpPr txBox="1"/>
          <p:nvPr/>
        </p:nvSpPr>
        <p:spPr>
          <a:xfrm>
            <a:off x="737505" y="5850824"/>
            <a:ext cx="60976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100" dirty="0">
                <a:solidFill>
                  <a:schemeClr val="bg1"/>
                </a:solidFill>
              </a:rPr>
              <a:t>Źródło: </a:t>
            </a:r>
            <a:r>
              <a:rPr lang="pl-PL" sz="1100" dirty="0" err="1">
                <a:solidFill>
                  <a:schemeClr val="bg1"/>
                </a:solidFill>
              </a:rPr>
              <a:t>Institute</a:t>
            </a:r>
            <a:r>
              <a:rPr lang="pl-PL" sz="1100" dirty="0">
                <a:solidFill>
                  <a:schemeClr val="bg1"/>
                </a:solidFill>
              </a:rPr>
              <a:t> for </a:t>
            </a:r>
            <a:r>
              <a:rPr lang="pl-PL" sz="1100" dirty="0" err="1">
                <a:solidFill>
                  <a:schemeClr val="bg1"/>
                </a:solidFill>
              </a:rPr>
              <a:t>Health</a:t>
            </a:r>
            <a:r>
              <a:rPr lang="pl-PL" sz="1100" dirty="0">
                <a:solidFill>
                  <a:schemeClr val="bg1"/>
                </a:solidFill>
              </a:rPr>
              <a:t> </a:t>
            </a:r>
            <a:r>
              <a:rPr lang="pl-PL" sz="1100" dirty="0" err="1">
                <a:solidFill>
                  <a:schemeClr val="bg1"/>
                </a:solidFill>
              </a:rPr>
              <a:t>Metrics</a:t>
            </a:r>
            <a:r>
              <a:rPr lang="pl-PL" sz="1100" dirty="0">
                <a:solidFill>
                  <a:schemeClr val="bg1"/>
                </a:solidFill>
              </a:rPr>
              <a:t> and Evaluation (IHME). GBD </a:t>
            </a:r>
            <a:r>
              <a:rPr lang="pl-PL" sz="1100" dirty="0" err="1">
                <a:solidFill>
                  <a:schemeClr val="bg1"/>
                </a:solidFill>
              </a:rPr>
              <a:t>Compare</a:t>
            </a:r>
            <a:r>
              <a:rPr lang="pl-PL" sz="1100" dirty="0">
                <a:solidFill>
                  <a:schemeClr val="bg1"/>
                </a:solidFill>
              </a:rPr>
              <a:t> Data </a:t>
            </a:r>
            <a:r>
              <a:rPr lang="pl-PL" sz="1100" dirty="0" err="1">
                <a:solidFill>
                  <a:schemeClr val="bg1"/>
                </a:solidFill>
              </a:rPr>
              <a:t>Visualization</a:t>
            </a:r>
            <a:r>
              <a:rPr lang="pl-PL" sz="1100" dirty="0">
                <a:solidFill>
                  <a:schemeClr val="bg1"/>
                </a:solidFill>
              </a:rPr>
              <a:t>. Seattle, WA: IHME, University of Washington, 2020 http:// vizhub.healthdata.org/</a:t>
            </a:r>
            <a:r>
              <a:rPr lang="pl-PL" sz="1100" dirty="0" err="1">
                <a:solidFill>
                  <a:schemeClr val="bg1"/>
                </a:solidFill>
              </a:rPr>
              <a:t>gbdcompare</a:t>
            </a:r>
            <a:r>
              <a:rPr lang="pl-PL" sz="11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8750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564BE7BE-92BB-BDDE-E0B9-13E0F405317E}"/>
              </a:ext>
            </a:extLst>
          </p:cNvPr>
          <p:cNvSpPr/>
          <p:nvPr/>
        </p:nvSpPr>
        <p:spPr>
          <a:xfrm>
            <a:off x="-346" y="-924"/>
            <a:ext cx="12175290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3746320-85EE-EFA8-3037-A4237F037145}"/>
              </a:ext>
            </a:extLst>
          </p:cNvPr>
          <p:cNvSpPr/>
          <p:nvPr/>
        </p:nvSpPr>
        <p:spPr>
          <a:xfrm rot="8103671">
            <a:off x="12122597" y="-5282824"/>
            <a:ext cx="111338" cy="55545"/>
          </a:xfrm>
          <a:custGeom>
            <a:avLst/>
            <a:gdLst>
              <a:gd name="connsiteX0" fmla="*/ 0 w 111338"/>
              <a:gd name="connsiteY0" fmla="*/ 55545 h 55545"/>
              <a:gd name="connsiteX1" fmla="*/ 55674 w 111338"/>
              <a:gd name="connsiteY1" fmla="*/ 0 h 55545"/>
              <a:gd name="connsiteX2" fmla="*/ 111338 w 111338"/>
              <a:gd name="connsiteY2" fmla="*/ 55545 h 55545"/>
              <a:gd name="connsiteX3" fmla="*/ 0 w 111338"/>
              <a:gd name="connsiteY3" fmla="*/ 55545 h 5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38" h="55545">
                <a:moveTo>
                  <a:pt x="0" y="55545"/>
                </a:moveTo>
                <a:lnTo>
                  <a:pt x="55674" y="0"/>
                </a:lnTo>
                <a:lnTo>
                  <a:pt x="111338" y="55545"/>
                </a:lnTo>
                <a:lnTo>
                  <a:pt x="0" y="5554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l-P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49D2F1-2134-7C63-1F87-FE432E87CA05}"/>
              </a:ext>
            </a:extLst>
          </p:cNvPr>
          <p:cNvSpPr txBox="1"/>
          <p:nvPr/>
        </p:nvSpPr>
        <p:spPr>
          <a:xfrm>
            <a:off x="89216" y="0"/>
            <a:ext cx="79002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solidFill>
                  <a:schemeClr val="bg1"/>
                </a:solidFill>
              </a:rPr>
              <a:t>Modele predykcyjne - wstęp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7F41C6-E39C-4643-D2CF-4E15B23CAA63}"/>
              </a:ext>
            </a:extLst>
          </p:cNvPr>
          <p:cNvSpPr txBox="1"/>
          <p:nvPr/>
        </p:nvSpPr>
        <p:spPr>
          <a:xfrm>
            <a:off x="109998" y="1120641"/>
            <a:ext cx="88781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dirty="0">
                <a:solidFill>
                  <a:schemeClr val="bg1"/>
                </a:solidFill>
                <a:latin typeface="anova-light"/>
              </a:rPr>
              <a:t>Analityka predykcyjna to wykorzystanie danych, algorytmów </a:t>
            </a:r>
          </a:p>
          <a:p>
            <a:r>
              <a:rPr lang="pl-PL" b="1" dirty="0">
                <a:solidFill>
                  <a:schemeClr val="bg1"/>
                </a:solidFill>
                <a:latin typeface="anova-light"/>
              </a:rPr>
              <a:t>i modeli statystycznych oraz technik uczenia maszynowego </a:t>
            </a:r>
          </a:p>
          <a:p>
            <a:r>
              <a:rPr lang="pl-PL" b="1" dirty="0">
                <a:solidFill>
                  <a:schemeClr val="bg1"/>
                </a:solidFill>
                <a:latin typeface="anova-light"/>
              </a:rPr>
              <a:t>w celu </a:t>
            </a:r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określenia </a:t>
            </a:r>
            <a:r>
              <a:rPr lang="pl-PL" b="1" dirty="0">
                <a:solidFill>
                  <a:schemeClr val="bg1"/>
                </a:solidFill>
                <a:latin typeface="anova-light"/>
              </a:rPr>
              <a:t>p</a:t>
            </a:r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rawdopodobieństwa lub wartości </a:t>
            </a:r>
          </a:p>
          <a:p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przyszłych wyników na podstawie </a:t>
            </a:r>
            <a:r>
              <a:rPr lang="pl-PL" b="1" dirty="0">
                <a:solidFill>
                  <a:schemeClr val="bg1"/>
                </a:solidFill>
                <a:latin typeface="anova-light"/>
              </a:rPr>
              <a:t>p</a:t>
            </a:r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ewnych danych. </a:t>
            </a:r>
          </a:p>
          <a:p>
            <a:endParaRPr lang="pl-PL" b="1" i="0" dirty="0">
              <a:solidFill>
                <a:schemeClr val="bg1"/>
              </a:solidFill>
              <a:effectLst/>
              <a:latin typeface="anova-light"/>
            </a:endParaRPr>
          </a:p>
          <a:p>
            <a:endParaRPr lang="pl-PL" b="1" dirty="0">
              <a:solidFill>
                <a:schemeClr val="bg1"/>
              </a:solidFill>
              <a:latin typeface="anova-light"/>
            </a:endParaRPr>
          </a:p>
          <a:p>
            <a:endParaRPr lang="pl-PL" b="1" i="0" dirty="0">
              <a:solidFill>
                <a:schemeClr val="bg1"/>
              </a:solidFill>
              <a:effectLst/>
              <a:latin typeface="anova-light"/>
            </a:endParaRPr>
          </a:p>
          <a:p>
            <a:endParaRPr lang="pl-PL" dirty="0">
              <a:solidFill>
                <a:srgbClr val="000000"/>
              </a:solidFill>
              <a:latin typeface="anova-light"/>
            </a:endParaRPr>
          </a:p>
        </p:txBody>
      </p:sp>
      <p:sp>
        <p:nvSpPr>
          <p:cNvPr id="6" name="Schemat blokowy: opóźnienie 5">
            <a:extLst>
              <a:ext uri="{FF2B5EF4-FFF2-40B4-BE49-F238E27FC236}">
                <a16:creationId xmlns:a16="http://schemas.microsoft.com/office/drawing/2014/main" id="{D1D52D59-5953-4FB4-FE7F-47928771E725}"/>
              </a:ext>
            </a:extLst>
          </p:cNvPr>
          <p:cNvSpPr/>
          <p:nvPr/>
        </p:nvSpPr>
        <p:spPr>
          <a:xfrm flipH="1">
            <a:off x="5710696" y="-924"/>
            <a:ext cx="6478327" cy="6858000"/>
          </a:xfrm>
          <a:prstGeom prst="flowChartDelay">
            <a:avLst/>
          </a:prstGeom>
          <a:blipFill dpi="0" rotWithShape="1">
            <a:blip r:embed="rId3">
              <a:alphaModFix amt="9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Prostokąt: zaokrąglone rogi 1">
            <a:extLst>
              <a:ext uri="{FF2B5EF4-FFF2-40B4-BE49-F238E27FC236}">
                <a16:creationId xmlns:a16="http://schemas.microsoft.com/office/drawing/2014/main" id="{B1F9C54C-E0C8-3DCB-CAF5-81892AED22A7}"/>
              </a:ext>
            </a:extLst>
          </p:cNvPr>
          <p:cNvSpPr/>
          <p:nvPr/>
        </p:nvSpPr>
        <p:spPr>
          <a:xfrm>
            <a:off x="337403" y="3342063"/>
            <a:ext cx="4742689" cy="1502325"/>
          </a:xfrm>
          <a:prstGeom prst="roundRect">
            <a:avLst>
              <a:gd name="adj" fmla="val 7631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9EDD456-3033-7FC9-C9F8-65A3462A5629}"/>
              </a:ext>
            </a:extLst>
          </p:cNvPr>
          <p:cNvSpPr txBox="1"/>
          <p:nvPr/>
        </p:nvSpPr>
        <p:spPr>
          <a:xfrm>
            <a:off x="614605" y="3686915"/>
            <a:ext cx="47426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Celem jest wykroczenie poza wiedzę o tym, </a:t>
            </a:r>
          </a:p>
          <a:p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co się </a:t>
            </a:r>
            <a:r>
              <a:rPr lang="pl-PL" b="1" dirty="0">
                <a:solidFill>
                  <a:schemeClr val="bg1"/>
                </a:solidFill>
                <a:latin typeface="anova-light"/>
              </a:rPr>
              <a:t>s</a:t>
            </a:r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tało i umożliwienie najlepszej oceny</a:t>
            </a:r>
            <a:r>
              <a:rPr lang="pl-PL" b="1" dirty="0">
                <a:solidFill>
                  <a:schemeClr val="bg1"/>
                </a:solidFill>
                <a:latin typeface="anova-light"/>
              </a:rPr>
              <a:t> </a:t>
            </a:r>
            <a:r>
              <a:rPr lang="pl-PL" b="1" i="0" dirty="0">
                <a:solidFill>
                  <a:schemeClr val="bg1"/>
                </a:solidFill>
                <a:effectLst/>
                <a:latin typeface="anova-light"/>
              </a:rPr>
              <a:t>tego, co wydarzy się w przyszłości.</a:t>
            </a:r>
          </a:p>
        </p:txBody>
      </p:sp>
      <p:sp>
        <p:nvSpPr>
          <p:cNvPr id="9" name="Prostokąt: zaokrąglone rogi 8">
            <a:extLst>
              <a:ext uri="{FF2B5EF4-FFF2-40B4-BE49-F238E27FC236}">
                <a16:creationId xmlns:a16="http://schemas.microsoft.com/office/drawing/2014/main" id="{3D275167-2D2B-24D5-8988-2DDE9A2834C4}"/>
              </a:ext>
            </a:extLst>
          </p:cNvPr>
          <p:cNvSpPr/>
          <p:nvPr/>
        </p:nvSpPr>
        <p:spPr>
          <a:xfrm>
            <a:off x="347794" y="3113801"/>
            <a:ext cx="4742689" cy="481925"/>
          </a:xfrm>
          <a:prstGeom prst="roundRect">
            <a:avLst>
              <a:gd name="adj" fmla="val 7631"/>
            </a:avLst>
          </a:prstGeom>
          <a:solidFill>
            <a:srgbClr val="3F4E6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03AFF265-31BE-1EC4-4F45-7ACB475BDF9F}"/>
              </a:ext>
            </a:extLst>
          </p:cNvPr>
          <p:cNvSpPr txBox="1"/>
          <p:nvPr/>
        </p:nvSpPr>
        <p:spPr>
          <a:xfrm>
            <a:off x="1379659" y="3170139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</a:rPr>
              <a:t>Cel modeli predykcyjnych</a:t>
            </a:r>
          </a:p>
        </p:txBody>
      </p:sp>
    </p:spTree>
    <p:extLst>
      <p:ext uri="{BB962C8B-B14F-4D97-AF65-F5344CB8AC3E}">
        <p14:creationId xmlns:p14="http://schemas.microsoft.com/office/powerpoint/2010/main" val="275181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rostokąt 228">
            <a:extLst>
              <a:ext uri="{FF2B5EF4-FFF2-40B4-BE49-F238E27FC236}">
                <a16:creationId xmlns:a16="http://schemas.microsoft.com/office/drawing/2014/main" id="{A29BAF7D-064B-D305-5C68-05DF9132B755}"/>
              </a:ext>
            </a:extLst>
          </p:cNvPr>
          <p:cNvSpPr/>
          <p:nvPr/>
        </p:nvSpPr>
        <p:spPr>
          <a:xfrm>
            <a:off x="-38344" y="-41564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161" name="Grupa 160">
            <a:extLst>
              <a:ext uri="{FF2B5EF4-FFF2-40B4-BE49-F238E27FC236}">
                <a16:creationId xmlns:a16="http://schemas.microsoft.com/office/drawing/2014/main" id="{129179ED-F81C-B3B8-854C-50EC48D75709}"/>
              </a:ext>
            </a:extLst>
          </p:cNvPr>
          <p:cNvGrpSpPr/>
          <p:nvPr/>
        </p:nvGrpSpPr>
        <p:grpSpPr>
          <a:xfrm>
            <a:off x="4253583" y="-62867"/>
            <a:ext cx="7500002" cy="7528868"/>
            <a:chOff x="2036768" y="-50167"/>
            <a:chExt cx="7500002" cy="7528868"/>
          </a:xfrm>
        </p:grpSpPr>
        <p:sp>
          <p:nvSpPr>
            <p:cNvPr id="150" name="Dowolny kształt: kształt 149">
              <a:extLst>
                <a:ext uri="{FF2B5EF4-FFF2-40B4-BE49-F238E27FC236}">
                  <a16:creationId xmlns:a16="http://schemas.microsoft.com/office/drawing/2014/main" id="{32822735-0241-88DF-809B-23877BF2EE38}"/>
                </a:ext>
              </a:extLst>
            </p:cNvPr>
            <p:cNvSpPr/>
            <p:nvPr/>
          </p:nvSpPr>
          <p:spPr>
            <a:xfrm>
              <a:off x="8219781" y="5539106"/>
              <a:ext cx="199583" cy="219598"/>
            </a:xfrm>
            <a:custGeom>
              <a:avLst/>
              <a:gdLst>
                <a:gd name="connsiteX0" fmla="*/ 199583 w 199583"/>
                <a:gd name="connsiteY0" fmla="*/ 0 h 219598"/>
                <a:gd name="connsiteX1" fmla="*/ 193818 w 199583"/>
                <a:gd name="connsiteY1" fmla="*/ 7516 h 219598"/>
                <a:gd name="connsiteX2" fmla="*/ 18287 w 199583"/>
                <a:gd name="connsiteY2" fmla="*/ 202299 h 219598"/>
                <a:gd name="connsiteX3" fmla="*/ 0 w 199583"/>
                <a:gd name="connsiteY3" fmla="*/ 219598 h 219598"/>
                <a:gd name="connsiteX4" fmla="*/ 199583 w 199583"/>
                <a:gd name="connsiteY4" fmla="*/ 0 h 2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583" h="219598">
                  <a:moveTo>
                    <a:pt x="199583" y="0"/>
                  </a:moveTo>
                  <a:lnTo>
                    <a:pt x="193818" y="7516"/>
                  </a:lnTo>
                  <a:cubicBezTo>
                    <a:pt x="138143" y="74462"/>
                    <a:pt x="79613" y="139454"/>
                    <a:pt x="18287" y="202299"/>
                  </a:cubicBezTo>
                  <a:lnTo>
                    <a:pt x="0" y="219598"/>
                  </a:lnTo>
                  <a:lnTo>
                    <a:pt x="19958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148" name="Dowolny kształt: kształt 147">
              <a:extLst>
                <a:ext uri="{FF2B5EF4-FFF2-40B4-BE49-F238E27FC236}">
                  <a16:creationId xmlns:a16="http://schemas.microsoft.com/office/drawing/2014/main" id="{BB11385A-3901-9991-F829-7E21817F60EA}"/>
                </a:ext>
              </a:extLst>
            </p:cNvPr>
            <p:cNvSpPr/>
            <p:nvPr/>
          </p:nvSpPr>
          <p:spPr>
            <a:xfrm>
              <a:off x="8162344" y="5758704"/>
              <a:ext cx="57437" cy="54330"/>
            </a:xfrm>
            <a:custGeom>
              <a:avLst/>
              <a:gdLst>
                <a:gd name="connsiteX0" fmla="*/ 57437 w 57437"/>
                <a:gd name="connsiteY0" fmla="*/ 0 h 54330"/>
                <a:gd name="connsiteX1" fmla="*/ 46317 w 57437"/>
                <a:gd name="connsiteY1" fmla="*/ 12234 h 54330"/>
                <a:gd name="connsiteX2" fmla="*/ 0 w 57437"/>
                <a:gd name="connsiteY2" fmla="*/ 54330 h 54330"/>
                <a:gd name="connsiteX3" fmla="*/ 57437 w 57437"/>
                <a:gd name="connsiteY3" fmla="*/ 0 h 54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37" h="54330">
                  <a:moveTo>
                    <a:pt x="57437" y="0"/>
                  </a:moveTo>
                  <a:lnTo>
                    <a:pt x="46317" y="12234"/>
                  </a:lnTo>
                  <a:lnTo>
                    <a:pt x="0" y="54330"/>
                  </a:lnTo>
                  <a:lnTo>
                    <a:pt x="57437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145" name="Dowolny kształt: kształt 144">
              <a:extLst>
                <a:ext uri="{FF2B5EF4-FFF2-40B4-BE49-F238E27FC236}">
                  <a16:creationId xmlns:a16="http://schemas.microsoft.com/office/drawing/2014/main" id="{869A521B-C7F1-AA96-4416-F8A7EBAA079D}"/>
                </a:ext>
              </a:extLst>
            </p:cNvPr>
            <p:cNvSpPr/>
            <p:nvPr/>
          </p:nvSpPr>
          <p:spPr>
            <a:xfrm>
              <a:off x="8004463" y="5813034"/>
              <a:ext cx="157881" cy="143492"/>
            </a:xfrm>
            <a:custGeom>
              <a:avLst/>
              <a:gdLst>
                <a:gd name="connsiteX0" fmla="*/ 157881 w 157881"/>
                <a:gd name="connsiteY0" fmla="*/ 0 h 143492"/>
                <a:gd name="connsiteX1" fmla="*/ 41306 w 157881"/>
                <a:gd name="connsiteY1" fmla="*/ 110270 h 143492"/>
                <a:gd name="connsiteX2" fmla="*/ 0 w 157881"/>
                <a:gd name="connsiteY2" fmla="*/ 143492 h 143492"/>
                <a:gd name="connsiteX3" fmla="*/ 157881 w 157881"/>
                <a:gd name="connsiteY3" fmla="*/ 0 h 143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881" h="143492">
                  <a:moveTo>
                    <a:pt x="157881" y="0"/>
                  </a:moveTo>
                  <a:lnTo>
                    <a:pt x="41306" y="110270"/>
                  </a:lnTo>
                  <a:lnTo>
                    <a:pt x="0" y="143492"/>
                  </a:lnTo>
                  <a:lnTo>
                    <a:pt x="15788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144" name="Dowolny kształt: kształt 143">
              <a:extLst>
                <a:ext uri="{FF2B5EF4-FFF2-40B4-BE49-F238E27FC236}">
                  <a16:creationId xmlns:a16="http://schemas.microsoft.com/office/drawing/2014/main" id="{BEFFFA03-2362-F7AA-8D95-517CAE64E286}"/>
                </a:ext>
              </a:extLst>
            </p:cNvPr>
            <p:cNvSpPr/>
            <p:nvPr/>
          </p:nvSpPr>
          <p:spPr>
            <a:xfrm>
              <a:off x="7916072" y="5956526"/>
              <a:ext cx="88390" cy="71090"/>
            </a:xfrm>
            <a:custGeom>
              <a:avLst/>
              <a:gdLst>
                <a:gd name="connsiteX0" fmla="*/ 88390 w 88390"/>
                <a:gd name="connsiteY0" fmla="*/ 0 h 71090"/>
                <a:gd name="connsiteX1" fmla="*/ 57390 w 88390"/>
                <a:gd name="connsiteY1" fmla="*/ 28174 h 71090"/>
                <a:gd name="connsiteX2" fmla="*/ 0 w 88390"/>
                <a:gd name="connsiteY2" fmla="*/ 71090 h 71090"/>
                <a:gd name="connsiteX3" fmla="*/ 88390 w 88390"/>
                <a:gd name="connsiteY3" fmla="*/ 0 h 7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390" h="71090">
                  <a:moveTo>
                    <a:pt x="88390" y="0"/>
                  </a:moveTo>
                  <a:lnTo>
                    <a:pt x="57390" y="28174"/>
                  </a:lnTo>
                  <a:lnTo>
                    <a:pt x="0" y="71090"/>
                  </a:lnTo>
                  <a:lnTo>
                    <a:pt x="8839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142" name="Dowolny kształt: kształt 141">
              <a:extLst>
                <a:ext uri="{FF2B5EF4-FFF2-40B4-BE49-F238E27FC236}">
                  <a16:creationId xmlns:a16="http://schemas.microsoft.com/office/drawing/2014/main" id="{766BF2B6-2C8F-A887-915B-D28DD2BDA835}"/>
                </a:ext>
              </a:extLst>
            </p:cNvPr>
            <p:cNvSpPr/>
            <p:nvPr/>
          </p:nvSpPr>
          <p:spPr>
            <a:xfrm>
              <a:off x="7771520" y="6027617"/>
              <a:ext cx="144553" cy="108095"/>
            </a:xfrm>
            <a:custGeom>
              <a:avLst/>
              <a:gdLst>
                <a:gd name="connsiteX0" fmla="*/ 144553 w 144553"/>
                <a:gd name="connsiteY0" fmla="*/ 0 h 108095"/>
                <a:gd name="connsiteX1" fmla="*/ 65542 w 144553"/>
                <a:gd name="connsiteY1" fmla="*/ 63546 h 108095"/>
                <a:gd name="connsiteX2" fmla="*/ 0 w 144553"/>
                <a:gd name="connsiteY2" fmla="*/ 108095 h 108095"/>
                <a:gd name="connsiteX3" fmla="*/ 144553 w 144553"/>
                <a:gd name="connsiteY3" fmla="*/ 0 h 10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553" h="108095">
                  <a:moveTo>
                    <a:pt x="144553" y="0"/>
                  </a:moveTo>
                  <a:lnTo>
                    <a:pt x="65542" y="63546"/>
                  </a:lnTo>
                  <a:lnTo>
                    <a:pt x="0" y="108095"/>
                  </a:lnTo>
                  <a:lnTo>
                    <a:pt x="14455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214" name="Dowolny kształt: kształt 213">
              <a:extLst>
                <a:ext uri="{FF2B5EF4-FFF2-40B4-BE49-F238E27FC236}">
                  <a16:creationId xmlns:a16="http://schemas.microsoft.com/office/drawing/2014/main" id="{1B1BDA59-42EB-DD56-5FB0-D747A5768AAA}"/>
                </a:ext>
              </a:extLst>
            </p:cNvPr>
            <p:cNvSpPr/>
            <p:nvPr/>
          </p:nvSpPr>
          <p:spPr>
            <a:xfrm>
              <a:off x="5778710" y="342900"/>
              <a:ext cx="3090889" cy="3382398"/>
            </a:xfrm>
            <a:custGeom>
              <a:avLst/>
              <a:gdLst>
                <a:gd name="connsiteX0" fmla="*/ 0 w 3135668"/>
                <a:gd name="connsiteY0" fmla="*/ 0 h 3312000"/>
                <a:gd name="connsiteX1" fmla="*/ 3051727 w 3135668"/>
                <a:gd name="connsiteY1" fmla="*/ 2022820 h 3312000"/>
                <a:gd name="connsiteX2" fmla="*/ 3135668 w 3135668"/>
                <a:gd name="connsiteY2" fmla="*/ 2252166 h 3312000"/>
                <a:gd name="connsiteX3" fmla="*/ 0 w 3135668"/>
                <a:gd name="connsiteY3" fmla="*/ 3312000 h 3312000"/>
                <a:gd name="connsiteX4" fmla="*/ 0 w 3135668"/>
                <a:gd name="connsiteY4" fmla="*/ 0 h 331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5668" h="3312000">
                  <a:moveTo>
                    <a:pt x="0" y="0"/>
                  </a:moveTo>
                  <a:cubicBezTo>
                    <a:pt x="1371875" y="0"/>
                    <a:pt x="2548938" y="834094"/>
                    <a:pt x="3051727" y="2022820"/>
                  </a:cubicBezTo>
                  <a:lnTo>
                    <a:pt x="3135668" y="2252166"/>
                  </a:lnTo>
                  <a:lnTo>
                    <a:pt x="0" y="3312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242" name="Trójkąt równoramienny 241">
              <a:extLst>
                <a:ext uri="{FF2B5EF4-FFF2-40B4-BE49-F238E27FC236}">
                  <a16:creationId xmlns:a16="http://schemas.microsoft.com/office/drawing/2014/main" id="{2830C266-A8B8-D0CE-B2F5-67793458457D}"/>
                </a:ext>
              </a:extLst>
            </p:cNvPr>
            <p:cNvSpPr/>
            <p:nvPr/>
          </p:nvSpPr>
          <p:spPr>
            <a:xfrm rot="5400000">
              <a:off x="5262399" y="639865"/>
              <a:ext cx="2478777" cy="1098714"/>
            </a:xfrm>
            <a:prstGeom prst="triangl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16" name="Dowolny kształt: kształt 215">
              <a:extLst>
                <a:ext uri="{FF2B5EF4-FFF2-40B4-BE49-F238E27FC236}">
                  <a16:creationId xmlns:a16="http://schemas.microsoft.com/office/drawing/2014/main" id="{817F9169-21F6-480B-EAC6-761B47F45E97}"/>
                </a:ext>
              </a:extLst>
            </p:cNvPr>
            <p:cNvSpPr/>
            <p:nvPr/>
          </p:nvSpPr>
          <p:spPr>
            <a:xfrm rot="4213563">
              <a:off x="6275538" y="2971770"/>
              <a:ext cx="3130169" cy="3256900"/>
            </a:xfrm>
            <a:custGeom>
              <a:avLst/>
              <a:gdLst>
                <a:gd name="connsiteX0" fmla="*/ 0 w 3135668"/>
                <a:gd name="connsiteY0" fmla="*/ 0 h 3312000"/>
                <a:gd name="connsiteX1" fmla="*/ 3051727 w 3135668"/>
                <a:gd name="connsiteY1" fmla="*/ 2022820 h 3312000"/>
                <a:gd name="connsiteX2" fmla="*/ 3135668 w 3135668"/>
                <a:gd name="connsiteY2" fmla="*/ 2252166 h 3312000"/>
                <a:gd name="connsiteX3" fmla="*/ 0 w 3135668"/>
                <a:gd name="connsiteY3" fmla="*/ 3312000 h 3312000"/>
                <a:gd name="connsiteX4" fmla="*/ 0 w 3135668"/>
                <a:gd name="connsiteY4" fmla="*/ 0 h 331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5668" h="3312000">
                  <a:moveTo>
                    <a:pt x="0" y="0"/>
                  </a:moveTo>
                  <a:cubicBezTo>
                    <a:pt x="1371875" y="0"/>
                    <a:pt x="2548938" y="834094"/>
                    <a:pt x="3051727" y="2022820"/>
                  </a:cubicBezTo>
                  <a:lnTo>
                    <a:pt x="3135668" y="2252166"/>
                  </a:lnTo>
                  <a:lnTo>
                    <a:pt x="0" y="3312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217" name="Dowolny kształt: kształt 216">
              <a:extLst>
                <a:ext uri="{FF2B5EF4-FFF2-40B4-BE49-F238E27FC236}">
                  <a16:creationId xmlns:a16="http://schemas.microsoft.com/office/drawing/2014/main" id="{13D562CC-F9F2-3B59-7A49-878B305EF299}"/>
                </a:ext>
              </a:extLst>
            </p:cNvPr>
            <p:cNvSpPr/>
            <p:nvPr/>
          </p:nvSpPr>
          <p:spPr>
            <a:xfrm rot="17339932">
              <a:off x="3162104" y="-47042"/>
              <a:ext cx="3276356" cy="3354686"/>
            </a:xfrm>
            <a:custGeom>
              <a:avLst/>
              <a:gdLst>
                <a:gd name="connsiteX0" fmla="*/ 0 w 3135668"/>
                <a:gd name="connsiteY0" fmla="*/ 0 h 3312000"/>
                <a:gd name="connsiteX1" fmla="*/ 3051727 w 3135668"/>
                <a:gd name="connsiteY1" fmla="*/ 2022820 h 3312000"/>
                <a:gd name="connsiteX2" fmla="*/ 3135668 w 3135668"/>
                <a:gd name="connsiteY2" fmla="*/ 2252166 h 3312000"/>
                <a:gd name="connsiteX3" fmla="*/ 0 w 3135668"/>
                <a:gd name="connsiteY3" fmla="*/ 3312000 h 3312000"/>
                <a:gd name="connsiteX4" fmla="*/ 0 w 3135668"/>
                <a:gd name="connsiteY4" fmla="*/ 0 h 331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5668" h="3312000">
                  <a:moveTo>
                    <a:pt x="0" y="0"/>
                  </a:moveTo>
                  <a:cubicBezTo>
                    <a:pt x="1371875" y="0"/>
                    <a:pt x="2548938" y="834094"/>
                    <a:pt x="3051727" y="2022820"/>
                  </a:cubicBezTo>
                  <a:lnTo>
                    <a:pt x="3135668" y="2252166"/>
                  </a:lnTo>
                  <a:lnTo>
                    <a:pt x="0" y="3312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219" name="Dowolny kształt: kształt 218">
              <a:extLst>
                <a:ext uri="{FF2B5EF4-FFF2-40B4-BE49-F238E27FC236}">
                  <a16:creationId xmlns:a16="http://schemas.microsoft.com/office/drawing/2014/main" id="{141BEB0F-94E7-855A-83D2-0976A252089A}"/>
                </a:ext>
              </a:extLst>
            </p:cNvPr>
            <p:cNvSpPr/>
            <p:nvPr/>
          </p:nvSpPr>
          <p:spPr>
            <a:xfrm rot="13067606">
              <a:off x="2036768" y="2334726"/>
              <a:ext cx="3191115" cy="3258330"/>
            </a:xfrm>
            <a:custGeom>
              <a:avLst/>
              <a:gdLst>
                <a:gd name="connsiteX0" fmla="*/ 0 w 3135668"/>
                <a:gd name="connsiteY0" fmla="*/ 0 h 3312000"/>
                <a:gd name="connsiteX1" fmla="*/ 3051727 w 3135668"/>
                <a:gd name="connsiteY1" fmla="*/ 2022820 h 3312000"/>
                <a:gd name="connsiteX2" fmla="*/ 3135668 w 3135668"/>
                <a:gd name="connsiteY2" fmla="*/ 2252166 h 3312000"/>
                <a:gd name="connsiteX3" fmla="*/ 0 w 3135668"/>
                <a:gd name="connsiteY3" fmla="*/ 3312000 h 3312000"/>
                <a:gd name="connsiteX4" fmla="*/ 0 w 3135668"/>
                <a:gd name="connsiteY4" fmla="*/ 0 h 331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5668" h="3312000">
                  <a:moveTo>
                    <a:pt x="0" y="0"/>
                  </a:moveTo>
                  <a:cubicBezTo>
                    <a:pt x="1371875" y="0"/>
                    <a:pt x="2548938" y="834094"/>
                    <a:pt x="3051727" y="2022820"/>
                  </a:cubicBezTo>
                  <a:lnTo>
                    <a:pt x="3135668" y="2252166"/>
                  </a:lnTo>
                  <a:lnTo>
                    <a:pt x="0" y="3312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220" name="Dowolny kształt: kształt 219">
              <a:extLst>
                <a:ext uri="{FF2B5EF4-FFF2-40B4-BE49-F238E27FC236}">
                  <a16:creationId xmlns:a16="http://schemas.microsoft.com/office/drawing/2014/main" id="{B018F7B5-21F7-C72C-176E-8875FEA147CE}"/>
                </a:ext>
              </a:extLst>
            </p:cNvPr>
            <p:cNvSpPr/>
            <p:nvPr/>
          </p:nvSpPr>
          <p:spPr>
            <a:xfrm rot="8689826">
              <a:off x="3969825" y="4100828"/>
              <a:ext cx="3172379" cy="3377873"/>
            </a:xfrm>
            <a:custGeom>
              <a:avLst/>
              <a:gdLst>
                <a:gd name="connsiteX0" fmla="*/ 0 w 3135668"/>
                <a:gd name="connsiteY0" fmla="*/ 0 h 3312000"/>
                <a:gd name="connsiteX1" fmla="*/ 3051727 w 3135668"/>
                <a:gd name="connsiteY1" fmla="*/ 2022820 h 3312000"/>
                <a:gd name="connsiteX2" fmla="*/ 3135668 w 3135668"/>
                <a:gd name="connsiteY2" fmla="*/ 2252166 h 3312000"/>
                <a:gd name="connsiteX3" fmla="*/ 0 w 3135668"/>
                <a:gd name="connsiteY3" fmla="*/ 3312000 h 3312000"/>
                <a:gd name="connsiteX4" fmla="*/ 0 w 3135668"/>
                <a:gd name="connsiteY4" fmla="*/ 0 h 331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5668" h="3312000">
                  <a:moveTo>
                    <a:pt x="0" y="0"/>
                  </a:moveTo>
                  <a:cubicBezTo>
                    <a:pt x="1371875" y="0"/>
                    <a:pt x="2548938" y="834094"/>
                    <a:pt x="3051727" y="2022820"/>
                  </a:cubicBezTo>
                  <a:lnTo>
                    <a:pt x="3135668" y="2252166"/>
                  </a:lnTo>
                  <a:lnTo>
                    <a:pt x="0" y="3312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solidFill>
                <a:srgbClr val="CC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l-PL" dirty="0">
                <a:solidFill>
                  <a:schemeClr val="tx1"/>
                </a:solidFill>
              </a:endParaRPr>
            </a:p>
          </p:txBody>
        </p:sp>
        <p:sp>
          <p:nvSpPr>
            <p:cNvPr id="221" name="Owal 220">
              <a:extLst>
                <a:ext uri="{FF2B5EF4-FFF2-40B4-BE49-F238E27FC236}">
                  <a16:creationId xmlns:a16="http://schemas.microsoft.com/office/drawing/2014/main" id="{C1142126-D06F-053F-BC3C-F82912DB3C0F}"/>
                </a:ext>
              </a:extLst>
            </p:cNvPr>
            <p:cNvSpPr/>
            <p:nvPr/>
          </p:nvSpPr>
          <p:spPr>
            <a:xfrm>
              <a:off x="4445558" y="2127408"/>
              <a:ext cx="2899391" cy="2880000"/>
            </a:xfrm>
            <a:prstGeom prst="ellips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41" name="Trójkąt równoramienny 240">
              <a:extLst>
                <a:ext uri="{FF2B5EF4-FFF2-40B4-BE49-F238E27FC236}">
                  <a16:creationId xmlns:a16="http://schemas.microsoft.com/office/drawing/2014/main" id="{72DA675F-4EEE-1707-12B4-9CF1D3B75DBC}"/>
                </a:ext>
              </a:extLst>
            </p:cNvPr>
            <p:cNvSpPr/>
            <p:nvPr/>
          </p:nvSpPr>
          <p:spPr>
            <a:xfrm rot="947871">
              <a:off x="2494073" y="1819110"/>
              <a:ext cx="2478777" cy="1098714"/>
            </a:xfrm>
            <a:prstGeom prst="triangl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v</a:t>
              </a:r>
            </a:p>
          </p:txBody>
        </p:sp>
        <p:sp>
          <p:nvSpPr>
            <p:cNvPr id="223" name="Trójkąt równoramienny 222">
              <a:extLst>
                <a:ext uri="{FF2B5EF4-FFF2-40B4-BE49-F238E27FC236}">
                  <a16:creationId xmlns:a16="http://schemas.microsoft.com/office/drawing/2014/main" id="{07D6568B-3146-015C-3C50-3E34B6676DB3}"/>
                </a:ext>
              </a:extLst>
            </p:cNvPr>
            <p:cNvSpPr/>
            <p:nvPr/>
          </p:nvSpPr>
          <p:spPr>
            <a:xfrm rot="5400000">
              <a:off x="5202443" y="661281"/>
              <a:ext cx="2406229" cy="1077307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43" name="Trójkąt równoramienny 242">
              <a:extLst>
                <a:ext uri="{FF2B5EF4-FFF2-40B4-BE49-F238E27FC236}">
                  <a16:creationId xmlns:a16="http://schemas.microsoft.com/office/drawing/2014/main" id="{14CDD562-DFA7-1460-319B-80DB822E38BB}"/>
                </a:ext>
              </a:extLst>
            </p:cNvPr>
            <p:cNvSpPr/>
            <p:nvPr/>
          </p:nvSpPr>
          <p:spPr>
            <a:xfrm rot="9659448">
              <a:off x="7057993" y="2830338"/>
              <a:ext cx="2478777" cy="1098714"/>
            </a:xfrm>
            <a:prstGeom prst="triangl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0</a:t>
              </a:r>
            </a:p>
          </p:txBody>
        </p:sp>
        <p:sp>
          <p:nvSpPr>
            <p:cNvPr id="245" name="Trójkąt równoramienny 244">
              <a:extLst>
                <a:ext uri="{FF2B5EF4-FFF2-40B4-BE49-F238E27FC236}">
                  <a16:creationId xmlns:a16="http://schemas.microsoft.com/office/drawing/2014/main" id="{8C115BF5-8178-42A1-CCBF-4E91FE61D524}"/>
                </a:ext>
              </a:extLst>
            </p:cNvPr>
            <p:cNvSpPr/>
            <p:nvPr/>
          </p:nvSpPr>
          <p:spPr>
            <a:xfrm rot="18143879">
              <a:off x="2683209" y="4561988"/>
              <a:ext cx="2478777" cy="1098714"/>
            </a:xfrm>
            <a:prstGeom prst="triangl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24" name="Trójkąt równoramienny 223">
              <a:extLst>
                <a:ext uri="{FF2B5EF4-FFF2-40B4-BE49-F238E27FC236}">
                  <a16:creationId xmlns:a16="http://schemas.microsoft.com/office/drawing/2014/main" id="{88BCED5E-C689-E3D5-23B5-475A0B56A871}"/>
                </a:ext>
              </a:extLst>
            </p:cNvPr>
            <p:cNvSpPr/>
            <p:nvPr/>
          </p:nvSpPr>
          <p:spPr>
            <a:xfrm rot="947871">
              <a:off x="2435778" y="1935991"/>
              <a:ext cx="2478777" cy="1098714"/>
            </a:xfrm>
            <a:prstGeom prst="triangle">
              <a:avLst>
                <a:gd name="adj" fmla="val 51027"/>
              </a:avLst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44" name="Trójkąt równoramienny 243">
              <a:extLst>
                <a:ext uri="{FF2B5EF4-FFF2-40B4-BE49-F238E27FC236}">
                  <a16:creationId xmlns:a16="http://schemas.microsoft.com/office/drawing/2014/main" id="{C22C7525-5338-7B44-B4D0-5144271AAF92}"/>
                </a:ext>
              </a:extLst>
            </p:cNvPr>
            <p:cNvSpPr/>
            <p:nvPr/>
          </p:nvSpPr>
          <p:spPr>
            <a:xfrm rot="13967826">
              <a:off x="5583097" y="5356132"/>
              <a:ext cx="2478777" cy="1098714"/>
            </a:xfrm>
            <a:prstGeom prst="triangle">
              <a:avLst/>
            </a:prstGeom>
            <a:solidFill>
              <a:srgbClr val="222A35"/>
            </a:solidFill>
            <a:ln>
              <a:solidFill>
                <a:srgbClr val="222A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25" name="Trójkąt równoramienny 224">
              <a:extLst>
                <a:ext uri="{FF2B5EF4-FFF2-40B4-BE49-F238E27FC236}">
                  <a16:creationId xmlns:a16="http://schemas.microsoft.com/office/drawing/2014/main" id="{F911E2D7-A379-0D43-665D-71D90C70CF32}"/>
                </a:ext>
              </a:extLst>
            </p:cNvPr>
            <p:cNvSpPr/>
            <p:nvPr/>
          </p:nvSpPr>
          <p:spPr>
            <a:xfrm rot="18273289">
              <a:off x="2835403" y="4612883"/>
              <a:ext cx="2406229" cy="1077307"/>
            </a:xfrm>
            <a:prstGeom prst="triangle">
              <a:avLst>
                <a:gd name="adj" fmla="val 48064"/>
              </a:avLst>
            </a:prstGeom>
            <a:solidFill>
              <a:srgbClr val="CC0000"/>
            </a:solidFill>
            <a:ln>
              <a:solidFill>
                <a:srgbClr val="CC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26" name="Trójkąt równoramienny 225">
              <a:extLst>
                <a:ext uri="{FF2B5EF4-FFF2-40B4-BE49-F238E27FC236}">
                  <a16:creationId xmlns:a16="http://schemas.microsoft.com/office/drawing/2014/main" id="{0333E688-88BC-E558-C87F-1BAB70046DC2}"/>
                </a:ext>
              </a:extLst>
            </p:cNvPr>
            <p:cNvSpPr/>
            <p:nvPr/>
          </p:nvSpPr>
          <p:spPr>
            <a:xfrm rot="9610177">
              <a:off x="7063471" y="2755009"/>
              <a:ext cx="2406229" cy="1077307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27" name="Trójkąt równoramienny 226">
              <a:extLst>
                <a:ext uri="{FF2B5EF4-FFF2-40B4-BE49-F238E27FC236}">
                  <a16:creationId xmlns:a16="http://schemas.microsoft.com/office/drawing/2014/main" id="{168403FE-A85A-7ABC-7498-484FE374EEB9}"/>
                </a:ext>
              </a:extLst>
            </p:cNvPr>
            <p:cNvSpPr/>
            <p:nvPr/>
          </p:nvSpPr>
          <p:spPr>
            <a:xfrm rot="14076433">
              <a:off x="5683583" y="5298479"/>
              <a:ext cx="2406229" cy="1077307"/>
            </a:xfrm>
            <a:prstGeom prst="triangle">
              <a:avLst>
                <a:gd name="adj" fmla="val 49000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28" name="Owal 227">
              <a:extLst>
                <a:ext uri="{FF2B5EF4-FFF2-40B4-BE49-F238E27FC236}">
                  <a16:creationId xmlns:a16="http://schemas.microsoft.com/office/drawing/2014/main" id="{6417231A-440B-74D9-883A-C062E900C207}"/>
                </a:ext>
              </a:extLst>
            </p:cNvPr>
            <p:cNvSpPr/>
            <p:nvPr/>
          </p:nvSpPr>
          <p:spPr>
            <a:xfrm>
              <a:off x="4037221" y="798617"/>
              <a:ext cx="1440000" cy="144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2" name="Owal 231">
              <a:extLst>
                <a:ext uri="{FF2B5EF4-FFF2-40B4-BE49-F238E27FC236}">
                  <a16:creationId xmlns:a16="http://schemas.microsoft.com/office/drawing/2014/main" id="{4488DEDD-66DF-9558-8A5B-3317046AFFF5}"/>
                </a:ext>
              </a:extLst>
            </p:cNvPr>
            <p:cNvSpPr/>
            <p:nvPr/>
          </p:nvSpPr>
          <p:spPr>
            <a:xfrm>
              <a:off x="4800537" y="5151536"/>
              <a:ext cx="1440000" cy="144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3" name="Owal 232">
              <a:extLst>
                <a:ext uri="{FF2B5EF4-FFF2-40B4-BE49-F238E27FC236}">
                  <a16:creationId xmlns:a16="http://schemas.microsoft.com/office/drawing/2014/main" id="{8661DDE4-D9D4-4C3F-9D83-FC2B3131068D}"/>
                </a:ext>
              </a:extLst>
            </p:cNvPr>
            <p:cNvSpPr/>
            <p:nvPr/>
          </p:nvSpPr>
          <p:spPr>
            <a:xfrm>
              <a:off x="6813726" y="1204658"/>
              <a:ext cx="1440000" cy="1440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5" name="pole tekstowe 234">
              <a:extLst>
                <a:ext uri="{FF2B5EF4-FFF2-40B4-BE49-F238E27FC236}">
                  <a16:creationId xmlns:a16="http://schemas.microsoft.com/office/drawing/2014/main" id="{09DC668B-EB56-77ED-5B14-87E18F751DCE}"/>
                </a:ext>
              </a:extLst>
            </p:cNvPr>
            <p:cNvSpPr txBox="1"/>
            <p:nvPr/>
          </p:nvSpPr>
          <p:spPr>
            <a:xfrm>
              <a:off x="4415621" y="1306826"/>
              <a:ext cx="683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b="1" dirty="0"/>
                <a:t>Dane</a:t>
              </a:r>
            </a:p>
          </p:txBody>
        </p:sp>
        <p:sp>
          <p:nvSpPr>
            <p:cNvPr id="236" name="pole tekstowe 235">
              <a:extLst>
                <a:ext uri="{FF2B5EF4-FFF2-40B4-BE49-F238E27FC236}">
                  <a16:creationId xmlns:a16="http://schemas.microsoft.com/office/drawing/2014/main" id="{A11D1054-71A4-0B35-0B9F-3CE18BD952AB}"/>
                </a:ext>
              </a:extLst>
            </p:cNvPr>
            <p:cNvSpPr txBox="1"/>
            <p:nvPr/>
          </p:nvSpPr>
          <p:spPr>
            <a:xfrm>
              <a:off x="6980267" y="1706311"/>
              <a:ext cx="11099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b="1" dirty="0"/>
                <a:t>Predykcja</a:t>
              </a:r>
            </a:p>
          </p:txBody>
        </p:sp>
        <p:grpSp>
          <p:nvGrpSpPr>
            <p:cNvPr id="253" name="Grupa 252">
              <a:extLst>
                <a:ext uri="{FF2B5EF4-FFF2-40B4-BE49-F238E27FC236}">
                  <a16:creationId xmlns:a16="http://schemas.microsoft.com/office/drawing/2014/main" id="{A058456B-50B9-AE5B-C11F-066870BBEB8C}"/>
                </a:ext>
              </a:extLst>
            </p:cNvPr>
            <p:cNvGrpSpPr/>
            <p:nvPr/>
          </p:nvGrpSpPr>
          <p:grpSpPr>
            <a:xfrm>
              <a:off x="7156889" y="4056141"/>
              <a:ext cx="1564801" cy="1440000"/>
              <a:chOff x="7188062" y="3889885"/>
              <a:chExt cx="1564801" cy="1440000"/>
            </a:xfrm>
          </p:grpSpPr>
          <p:sp>
            <p:nvSpPr>
              <p:cNvPr id="231" name="Owal 230">
                <a:extLst>
                  <a:ext uri="{FF2B5EF4-FFF2-40B4-BE49-F238E27FC236}">
                    <a16:creationId xmlns:a16="http://schemas.microsoft.com/office/drawing/2014/main" id="{3C36120A-C4CA-D678-F414-EE6027466D00}"/>
                  </a:ext>
                </a:extLst>
              </p:cNvPr>
              <p:cNvSpPr/>
              <p:nvPr/>
            </p:nvSpPr>
            <p:spPr>
              <a:xfrm>
                <a:off x="7224707" y="3889885"/>
                <a:ext cx="1440000" cy="144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237" name="pole tekstowe 236">
                <a:extLst>
                  <a:ext uri="{FF2B5EF4-FFF2-40B4-BE49-F238E27FC236}">
                    <a16:creationId xmlns:a16="http://schemas.microsoft.com/office/drawing/2014/main" id="{FDB8C0A8-4622-1881-B533-228DBA750419}"/>
                  </a:ext>
                </a:extLst>
              </p:cNvPr>
              <p:cNvSpPr txBox="1"/>
              <p:nvPr/>
            </p:nvSpPr>
            <p:spPr>
              <a:xfrm>
                <a:off x="7188062" y="4115334"/>
                <a:ext cx="156480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750" b="1" dirty="0"/>
                  <a:t>Interpretacja</a:t>
                </a:r>
              </a:p>
              <a:p>
                <a:pPr algn="ctr"/>
                <a:r>
                  <a:rPr lang="pl-PL" sz="1750" b="1" dirty="0"/>
                  <a:t>i </a:t>
                </a:r>
              </a:p>
              <a:p>
                <a:pPr algn="ctr"/>
                <a:r>
                  <a:rPr lang="pl-PL" sz="1750" b="1" dirty="0"/>
                  <a:t>planowanie</a:t>
                </a:r>
              </a:p>
              <a:p>
                <a:pPr algn="ctr"/>
                <a:r>
                  <a:rPr lang="pl-PL" sz="1750" b="1" dirty="0"/>
                  <a:t>działań</a:t>
                </a:r>
              </a:p>
            </p:txBody>
          </p:sp>
        </p:grpSp>
        <p:sp>
          <p:nvSpPr>
            <p:cNvPr id="238" name="pole tekstowe 237">
              <a:extLst>
                <a:ext uri="{FF2B5EF4-FFF2-40B4-BE49-F238E27FC236}">
                  <a16:creationId xmlns:a16="http://schemas.microsoft.com/office/drawing/2014/main" id="{03B6AE1B-F055-38E4-836E-F312B3A296CA}"/>
                </a:ext>
              </a:extLst>
            </p:cNvPr>
            <p:cNvSpPr txBox="1"/>
            <p:nvPr/>
          </p:nvSpPr>
          <p:spPr>
            <a:xfrm>
              <a:off x="4965869" y="5683598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b="1" dirty="0"/>
                <a:t>Działania</a:t>
              </a:r>
            </a:p>
          </p:txBody>
        </p:sp>
        <p:grpSp>
          <p:nvGrpSpPr>
            <p:cNvPr id="254" name="Grupa 253">
              <a:extLst>
                <a:ext uri="{FF2B5EF4-FFF2-40B4-BE49-F238E27FC236}">
                  <a16:creationId xmlns:a16="http://schemas.microsoft.com/office/drawing/2014/main" id="{46667949-9A29-779B-134B-71BADCC75BED}"/>
                </a:ext>
              </a:extLst>
            </p:cNvPr>
            <p:cNvGrpSpPr/>
            <p:nvPr/>
          </p:nvGrpSpPr>
          <p:grpSpPr>
            <a:xfrm>
              <a:off x="2780761" y="3070224"/>
              <a:ext cx="1440000" cy="1440000"/>
              <a:chOff x="2718415" y="3070224"/>
              <a:chExt cx="1440000" cy="1440000"/>
            </a:xfrm>
          </p:grpSpPr>
          <p:sp>
            <p:nvSpPr>
              <p:cNvPr id="234" name="Owal 233">
                <a:extLst>
                  <a:ext uri="{FF2B5EF4-FFF2-40B4-BE49-F238E27FC236}">
                    <a16:creationId xmlns:a16="http://schemas.microsoft.com/office/drawing/2014/main" id="{EC9A7F78-FCDB-1A2B-1C1B-1E97CA736BBD}"/>
                  </a:ext>
                </a:extLst>
              </p:cNvPr>
              <p:cNvSpPr/>
              <p:nvPr/>
            </p:nvSpPr>
            <p:spPr>
              <a:xfrm>
                <a:off x="2718415" y="3070224"/>
                <a:ext cx="1440000" cy="1440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239" name="pole tekstowe 238">
                <a:extLst>
                  <a:ext uri="{FF2B5EF4-FFF2-40B4-BE49-F238E27FC236}">
                    <a16:creationId xmlns:a16="http://schemas.microsoft.com/office/drawing/2014/main" id="{E8163512-D2BE-9D30-FCA7-9503FF4BBB01}"/>
                  </a:ext>
                </a:extLst>
              </p:cNvPr>
              <p:cNvSpPr txBox="1"/>
              <p:nvPr/>
            </p:nvSpPr>
            <p:spPr>
              <a:xfrm>
                <a:off x="2950589" y="3467058"/>
                <a:ext cx="96539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b="1" dirty="0"/>
                  <a:t>Pomiar </a:t>
                </a:r>
              </a:p>
              <a:p>
                <a:pPr algn="ctr"/>
                <a:r>
                  <a:rPr lang="pl-PL" b="1" dirty="0"/>
                  <a:t>efektów</a:t>
                </a:r>
              </a:p>
            </p:txBody>
          </p:sp>
        </p:grpSp>
      </p:grpSp>
      <p:sp>
        <p:nvSpPr>
          <p:cNvPr id="2" name="pole tekstowe 1">
            <a:extLst>
              <a:ext uri="{FF2B5EF4-FFF2-40B4-BE49-F238E27FC236}">
                <a16:creationId xmlns:a16="http://schemas.microsoft.com/office/drawing/2014/main" id="{2A8B2660-3634-239E-AB47-89D494A94D70}"/>
              </a:ext>
            </a:extLst>
          </p:cNvPr>
          <p:cNvSpPr txBox="1"/>
          <p:nvPr/>
        </p:nvSpPr>
        <p:spPr>
          <a:xfrm>
            <a:off x="-177801" y="128631"/>
            <a:ext cx="506415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400" b="1" dirty="0">
                <a:solidFill>
                  <a:schemeClr val="bg1"/>
                </a:solidFill>
              </a:rPr>
              <a:t>Procedura </a:t>
            </a:r>
          </a:p>
          <a:p>
            <a:pPr algn="ctr"/>
            <a:r>
              <a:rPr lang="pl-PL" sz="4400" b="1" dirty="0">
                <a:solidFill>
                  <a:schemeClr val="bg1"/>
                </a:solidFill>
              </a:rPr>
              <a:t>operacyjna przy wdrożeniu modelu</a:t>
            </a:r>
            <a:endParaRPr lang="pl-PL" sz="4400" b="1" dirty="0"/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215460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47C09F00-43EF-1350-5024-A61ACA67DA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9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Prostokąt: zaokrąglone rogi 2">
            <a:extLst>
              <a:ext uri="{FF2B5EF4-FFF2-40B4-BE49-F238E27FC236}">
                <a16:creationId xmlns:a16="http://schemas.microsoft.com/office/drawing/2014/main" id="{55C6FC8A-4BD5-1D1D-B2A6-5D3BDCA92C12}"/>
              </a:ext>
            </a:extLst>
          </p:cNvPr>
          <p:cNvSpPr/>
          <p:nvPr/>
        </p:nvSpPr>
        <p:spPr>
          <a:xfrm>
            <a:off x="2011935" y="2666768"/>
            <a:ext cx="8220327" cy="2709727"/>
          </a:xfrm>
          <a:prstGeom prst="round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rostokąt: zaokrąglone rogi 3">
            <a:extLst>
              <a:ext uri="{FF2B5EF4-FFF2-40B4-BE49-F238E27FC236}">
                <a16:creationId xmlns:a16="http://schemas.microsoft.com/office/drawing/2014/main" id="{7EA295B6-C133-AE17-31CB-26B3F3522CA3}"/>
              </a:ext>
            </a:extLst>
          </p:cNvPr>
          <p:cNvSpPr/>
          <p:nvPr/>
        </p:nvSpPr>
        <p:spPr>
          <a:xfrm>
            <a:off x="1471641" y="1967578"/>
            <a:ext cx="9289539" cy="102515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Grafika 7" descr="Szkło powiększające z wypełnieniem pełnym">
            <a:extLst>
              <a:ext uri="{FF2B5EF4-FFF2-40B4-BE49-F238E27FC236}">
                <a16:creationId xmlns:a16="http://schemas.microsoft.com/office/drawing/2014/main" id="{D0DF5E6D-ACF4-118B-C10D-EECAFDAC106D}"/>
              </a:ext>
            </a:extLst>
          </p:cNvPr>
          <p:cNvSpPr/>
          <p:nvPr/>
        </p:nvSpPr>
        <p:spPr>
          <a:xfrm>
            <a:off x="1615767" y="2218546"/>
            <a:ext cx="471253" cy="523220"/>
          </a:xfrm>
          <a:custGeom>
            <a:avLst/>
            <a:gdLst>
              <a:gd name="connsiteX0" fmla="*/ 584234 w 599714"/>
              <a:gd name="connsiteY0" fmla="*/ 509021 h 600188"/>
              <a:gd name="connsiteX1" fmla="*/ 489268 w 599714"/>
              <a:gd name="connsiteY1" fmla="*/ 414054 h 600188"/>
              <a:gd name="connsiteX2" fmla="*/ 442164 w 599714"/>
              <a:gd name="connsiteY2" fmla="*/ 399619 h 600188"/>
              <a:gd name="connsiteX3" fmla="*/ 408736 w 599714"/>
              <a:gd name="connsiteY3" fmla="*/ 366191 h 600188"/>
              <a:gd name="connsiteX4" fmla="*/ 455839 w 599714"/>
              <a:gd name="connsiteY4" fmla="*/ 227920 h 600188"/>
              <a:gd name="connsiteX5" fmla="*/ 227920 w 599714"/>
              <a:gd name="connsiteY5" fmla="*/ 0 h 600188"/>
              <a:gd name="connsiteX6" fmla="*/ 0 w 599714"/>
              <a:gd name="connsiteY6" fmla="*/ 227920 h 600188"/>
              <a:gd name="connsiteX7" fmla="*/ 227920 w 599714"/>
              <a:gd name="connsiteY7" fmla="*/ 455839 h 600188"/>
              <a:gd name="connsiteX8" fmla="*/ 366191 w 599714"/>
              <a:gd name="connsiteY8" fmla="*/ 408736 h 600188"/>
              <a:gd name="connsiteX9" fmla="*/ 399619 w 599714"/>
              <a:gd name="connsiteY9" fmla="*/ 442164 h 600188"/>
              <a:gd name="connsiteX10" fmla="*/ 414054 w 599714"/>
              <a:gd name="connsiteY10" fmla="*/ 489268 h 600188"/>
              <a:gd name="connsiteX11" fmla="*/ 509021 w 599714"/>
              <a:gd name="connsiteY11" fmla="*/ 584234 h 600188"/>
              <a:gd name="connsiteX12" fmla="*/ 547007 w 599714"/>
              <a:gd name="connsiteY12" fmla="*/ 600189 h 600188"/>
              <a:gd name="connsiteX13" fmla="*/ 584994 w 599714"/>
              <a:gd name="connsiteY13" fmla="*/ 584234 h 600188"/>
              <a:gd name="connsiteX14" fmla="*/ 584234 w 599714"/>
              <a:gd name="connsiteY14" fmla="*/ 509021 h 600188"/>
              <a:gd name="connsiteX15" fmla="*/ 227160 w 599714"/>
              <a:gd name="connsiteY15" fmla="*/ 409496 h 600188"/>
              <a:gd name="connsiteX16" fmla="*/ 44824 w 599714"/>
              <a:gd name="connsiteY16" fmla="*/ 227160 h 600188"/>
              <a:gd name="connsiteX17" fmla="*/ 227160 w 599714"/>
              <a:gd name="connsiteY17" fmla="*/ 44824 h 600188"/>
              <a:gd name="connsiteX18" fmla="*/ 409496 w 599714"/>
              <a:gd name="connsiteY18" fmla="*/ 227160 h 600188"/>
              <a:gd name="connsiteX19" fmla="*/ 227160 w 599714"/>
              <a:gd name="connsiteY19" fmla="*/ 409496 h 60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99714" h="600188">
                <a:moveTo>
                  <a:pt x="584234" y="509021"/>
                </a:moveTo>
                <a:lnTo>
                  <a:pt x="489268" y="414054"/>
                </a:lnTo>
                <a:cubicBezTo>
                  <a:pt x="476352" y="401139"/>
                  <a:pt x="458878" y="396580"/>
                  <a:pt x="442164" y="399619"/>
                </a:cubicBezTo>
                <a:lnTo>
                  <a:pt x="408736" y="366191"/>
                </a:lnTo>
                <a:cubicBezTo>
                  <a:pt x="438366" y="328204"/>
                  <a:pt x="455839" y="279582"/>
                  <a:pt x="455839" y="227920"/>
                </a:cubicBezTo>
                <a:cubicBezTo>
                  <a:pt x="455839" y="102564"/>
                  <a:pt x="353276" y="0"/>
                  <a:pt x="227920" y="0"/>
                </a:cubicBezTo>
                <a:cubicBezTo>
                  <a:pt x="102564" y="0"/>
                  <a:pt x="0" y="102564"/>
                  <a:pt x="0" y="227920"/>
                </a:cubicBezTo>
                <a:cubicBezTo>
                  <a:pt x="0" y="353276"/>
                  <a:pt x="102564" y="455839"/>
                  <a:pt x="227920" y="455839"/>
                </a:cubicBezTo>
                <a:cubicBezTo>
                  <a:pt x="279582" y="455839"/>
                  <a:pt x="327445" y="438366"/>
                  <a:pt x="366191" y="408736"/>
                </a:cubicBezTo>
                <a:lnTo>
                  <a:pt x="399619" y="442164"/>
                </a:lnTo>
                <a:cubicBezTo>
                  <a:pt x="396580" y="458878"/>
                  <a:pt x="401139" y="476352"/>
                  <a:pt x="414054" y="489268"/>
                </a:cubicBezTo>
                <a:lnTo>
                  <a:pt x="509021" y="584234"/>
                </a:lnTo>
                <a:cubicBezTo>
                  <a:pt x="519657" y="594870"/>
                  <a:pt x="533332" y="600189"/>
                  <a:pt x="547007" y="600189"/>
                </a:cubicBezTo>
                <a:cubicBezTo>
                  <a:pt x="560682" y="600189"/>
                  <a:pt x="574358" y="594870"/>
                  <a:pt x="584994" y="584234"/>
                </a:cubicBezTo>
                <a:cubicBezTo>
                  <a:pt x="604747" y="562962"/>
                  <a:pt x="604747" y="529533"/>
                  <a:pt x="584234" y="509021"/>
                </a:cubicBezTo>
                <a:close/>
                <a:moveTo>
                  <a:pt x="227160" y="409496"/>
                </a:moveTo>
                <a:cubicBezTo>
                  <a:pt x="126875" y="409496"/>
                  <a:pt x="44824" y="327445"/>
                  <a:pt x="44824" y="227160"/>
                </a:cubicBezTo>
                <a:cubicBezTo>
                  <a:pt x="44824" y="126875"/>
                  <a:pt x="126875" y="44824"/>
                  <a:pt x="227160" y="44824"/>
                </a:cubicBezTo>
                <a:cubicBezTo>
                  <a:pt x="327445" y="44824"/>
                  <a:pt x="409496" y="126875"/>
                  <a:pt x="409496" y="227160"/>
                </a:cubicBezTo>
                <a:cubicBezTo>
                  <a:pt x="409496" y="327445"/>
                  <a:pt x="327445" y="409496"/>
                  <a:pt x="227160" y="409496"/>
                </a:cubicBezTo>
                <a:close/>
              </a:path>
            </a:pathLst>
          </a:custGeom>
          <a:solidFill>
            <a:srgbClr val="000000"/>
          </a:solidFill>
          <a:ln w="7541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AC05A57D-75BA-C824-4508-EDEB1E49A323}"/>
              </a:ext>
            </a:extLst>
          </p:cNvPr>
          <p:cNvSpPr txBox="1"/>
          <p:nvPr/>
        </p:nvSpPr>
        <p:spPr>
          <a:xfrm>
            <a:off x="2127309" y="2126213"/>
            <a:ext cx="84928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/>
              <a:t>Modele predykcyjne - korzyści dla ludzi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1F539187-D55A-0621-0E63-86FB4549A14F}"/>
              </a:ext>
            </a:extLst>
          </p:cNvPr>
          <p:cNvSpPr txBox="1"/>
          <p:nvPr/>
        </p:nvSpPr>
        <p:spPr>
          <a:xfrm>
            <a:off x="3045279" y="3070544"/>
            <a:ext cx="610144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2000" b="1" dirty="0">
                <a:solidFill>
                  <a:srgbClr val="000000"/>
                </a:solidFill>
              </a:rPr>
              <a:t>Lepsze podejmowanie decyzji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Optymalizacja zasobów 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Redukcja ryzyka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Personalizacja doświadczeń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Oszczędność czasu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Poprawa jakości życia</a:t>
            </a:r>
          </a:p>
          <a:p>
            <a:pPr algn="ctr"/>
            <a:r>
              <a:rPr lang="pl-PL" sz="2000" b="1" dirty="0">
                <a:solidFill>
                  <a:srgbClr val="000000"/>
                </a:solidFill>
              </a:rPr>
              <a:t>Wczesne wykrywanie problemów</a:t>
            </a:r>
          </a:p>
        </p:txBody>
      </p:sp>
    </p:spTree>
    <p:extLst>
      <p:ext uri="{BB962C8B-B14F-4D97-AF65-F5344CB8AC3E}">
        <p14:creationId xmlns:p14="http://schemas.microsoft.com/office/powerpoint/2010/main" val="1510803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rostokąt 42">
            <a:extLst>
              <a:ext uri="{FF2B5EF4-FFF2-40B4-BE49-F238E27FC236}">
                <a16:creationId xmlns:a16="http://schemas.microsoft.com/office/drawing/2014/main" id="{66EE930D-A86F-5757-7A7F-95B81F95989F}"/>
              </a:ext>
            </a:extLst>
          </p:cNvPr>
          <p:cNvSpPr/>
          <p:nvPr/>
        </p:nvSpPr>
        <p:spPr>
          <a:xfrm>
            <a:off x="-12700" y="-1270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704BC0-0C78-37CA-832C-DBA83FDFE97E}"/>
              </a:ext>
            </a:extLst>
          </p:cNvPr>
          <p:cNvSpPr/>
          <p:nvPr/>
        </p:nvSpPr>
        <p:spPr>
          <a:xfrm>
            <a:off x="13419" y="1923714"/>
            <a:ext cx="12013250" cy="830997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2400" b="1" dirty="0">
                <a:solidFill>
                  <a:schemeClr val="bg1"/>
                </a:solidFill>
              </a:rPr>
              <a:t>Podstawowe rodzaje modeli predykcyjnych stosowanych w wykrywaniu nieprawidłowości związanych z sercem</a:t>
            </a:r>
          </a:p>
        </p:txBody>
      </p:sp>
      <p:grpSp>
        <p:nvGrpSpPr>
          <p:cNvPr id="27" name="Grupa 26">
            <a:extLst>
              <a:ext uri="{FF2B5EF4-FFF2-40B4-BE49-F238E27FC236}">
                <a16:creationId xmlns:a16="http://schemas.microsoft.com/office/drawing/2014/main" id="{78EEB6EB-FFF5-95ED-E90F-115E4DEC3B49}"/>
              </a:ext>
            </a:extLst>
          </p:cNvPr>
          <p:cNvGrpSpPr/>
          <p:nvPr/>
        </p:nvGrpSpPr>
        <p:grpSpPr>
          <a:xfrm>
            <a:off x="357038" y="2894184"/>
            <a:ext cx="11440216" cy="3852328"/>
            <a:chOff x="232876" y="1765655"/>
            <a:chExt cx="11959535" cy="4568478"/>
          </a:xfrm>
        </p:grpSpPr>
        <p:grpSp>
          <p:nvGrpSpPr>
            <p:cNvPr id="12" name="Grupa 11">
              <a:extLst>
                <a:ext uri="{FF2B5EF4-FFF2-40B4-BE49-F238E27FC236}">
                  <a16:creationId xmlns:a16="http://schemas.microsoft.com/office/drawing/2014/main" id="{1CA6A22B-BCF3-2C98-2CE9-47212D8AECE3}"/>
                </a:ext>
              </a:extLst>
            </p:cNvPr>
            <p:cNvGrpSpPr/>
            <p:nvPr/>
          </p:nvGrpSpPr>
          <p:grpSpPr>
            <a:xfrm>
              <a:off x="656646" y="1765655"/>
              <a:ext cx="11081884" cy="4568478"/>
              <a:chOff x="580915" y="1534959"/>
              <a:chExt cx="11081884" cy="456847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67719AC-DDFA-A7AB-D93A-E23191F81E9D}"/>
                  </a:ext>
                </a:extLst>
              </p:cNvPr>
              <p:cNvGrpSpPr/>
              <p:nvPr/>
            </p:nvGrpSpPr>
            <p:grpSpPr>
              <a:xfrm>
                <a:off x="3358004" y="1534959"/>
                <a:ext cx="8304795" cy="4568478"/>
                <a:chOff x="3232313" y="1054391"/>
                <a:chExt cx="8304795" cy="4568478"/>
              </a:xfrm>
            </p:grpSpPr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329D66A1-DBEF-1D8F-59C9-111C6AECF817}"/>
                    </a:ext>
                  </a:extLst>
                </p:cNvPr>
                <p:cNvSpPr/>
                <p:nvPr/>
              </p:nvSpPr>
              <p:spPr>
                <a:xfrm>
                  <a:off x="5989678" y="1054391"/>
                  <a:ext cx="2845942" cy="3637051"/>
                </a:xfrm>
                <a:prstGeom prst="roundRect">
                  <a:avLst/>
                </a:prstGeom>
                <a:solidFill>
                  <a:srgbClr val="4D627B"/>
                </a:solidFill>
                <a:ln>
                  <a:solidFill>
                    <a:srgbClr val="3A495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 dirty="0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90D21E84-E9F7-57C7-6A5B-C97DDB6A1043}"/>
                    </a:ext>
                  </a:extLst>
                </p:cNvPr>
                <p:cNvSpPr/>
                <p:nvPr/>
              </p:nvSpPr>
              <p:spPr>
                <a:xfrm rot="561653">
                  <a:off x="8691166" y="1810690"/>
                  <a:ext cx="2845942" cy="3637051"/>
                </a:xfrm>
                <a:prstGeom prst="roundRect">
                  <a:avLst/>
                </a:prstGeom>
                <a:solidFill>
                  <a:srgbClr val="596F8D"/>
                </a:solidFill>
                <a:ln>
                  <a:solidFill>
                    <a:srgbClr val="4F637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/>
                </a:p>
              </p:txBody>
            </p:sp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D18B6372-F5FC-38CE-E6F3-17D96BB8E193}"/>
                    </a:ext>
                  </a:extLst>
                </p:cNvPr>
                <p:cNvSpPr/>
                <p:nvPr/>
              </p:nvSpPr>
              <p:spPr>
                <a:xfrm rot="248317">
                  <a:off x="3232313" y="1985818"/>
                  <a:ext cx="2845942" cy="3637051"/>
                </a:xfrm>
                <a:prstGeom prst="roundRect">
                  <a:avLst/>
                </a:prstGeom>
                <a:solidFill>
                  <a:srgbClr val="3D4C61"/>
                </a:solidFill>
                <a:ln>
                  <a:solidFill>
                    <a:srgbClr val="2D384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 dirty="0"/>
                </a:p>
              </p:txBody>
            </p:sp>
          </p:grp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032BC001-E98E-2EA0-F7A2-C7098C3C5E38}"/>
                  </a:ext>
                </a:extLst>
              </p:cNvPr>
              <p:cNvSpPr/>
              <p:nvPr/>
            </p:nvSpPr>
            <p:spPr>
              <a:xfrm rot="20751484">
                <a:off x="580915" y="2271786"/>
                <a:ext cx="2845942" cy="3637051"/>
              </a:xfrm>
              <a:prstGeom prst="roundRect">
                <a:avLst/>
              </a:prstGeom>
              <a:solidFill>
                <a:srgbClr val="313D4D"/>
              </a:solidFill>
              <a:ln>
                <a:solidFill>
                  <a:srgbClr val="222A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7FB82DD-A485-BCC9-C251-FB9EABA472E6}"/>
                </a:ext>
              </a:extLst>
            </p:cNvPr>
            <p:cNvSpPr txBox="1"/>
            <p:nvPr/>
          </p:nvSpPr>
          <p:spPr>
            <a:xfrm rot="20746924">
              <a:off x="232876" y="3407304"/>
              <a:ext cx="3448870" cy="9124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Model na podstawie danych liczbowych </a:t>
              </a:r>
            </a:p>
          </p:txBody>
        </p:sp>
        <p:sp>
          <p:nvSpPr>
            <p:cNvPr id="19" name="TextBox 17">
              <a:extLst>
                <a:ext uri="{FF2B5EF4-FFF2-40B4-BE49-F238E27FC236}">
                  <a16:creationId xmlns:a16="http://schemas.microsoft.com/office/drawing/2014/main" id="{46F7BE72-476B-0241-1548-2EB2C21B77C9}"/>
                </a:ext>
              </a:extLst>
            </p:cNvPr>
            <p:cNvSpPr txBox="1"/>
            <p:nvPr/>
          </p:nvSpPr>
          <p:spPr>
            <a:xfrm rot="190691">
              <a:off x="3179833" y="3225489"/>
              <a:ext cx="3448870" cy="1313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Model na podstawie </a:t>
              </a:r>
            </a:p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zdjęć medycznych</a:t>
              </a:r>
            </a:p>
            <a:p>
              <a:pPr algn="ctr"/>
              <a:endParaRPr lang="pl-PL" sz="2200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2AC2E69A-B4AB-ECD5-DD44-187AB42167A5}"/>
                </a:ext>
              </a:extLst>
            </p:cNvPr>
            <p:cNvSpPr txBox="1"/>
            <p:nvPr/>
          </p:nvSpPr>
          <p:spPr>
            <a:xfrm>
              <a:off x="5918067" y="2405594"/>
              <a:ext cx="3448870" cy="1313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Model na podstawie </a:t>
              </a:r>
            </a:p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dźwięku </a:t>
              </a:r>
            </a:p>
            <a:p>
              <a:pPr algn="ctr"/>
              <a:endParaRPr lang="pl-PL" sz="22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17">
              <a:extLst>
                <a:ext uri="{FF2B5EF4-FFF2-40B4-BE49-F238E27FC236}">
                  <a16:creationId xmlns:a16="http://schemas.microsoft.com/office/drawing/2014/main" id="{5E4D1CC7-9316-B812-8847-042E85771993}"/>
                </a:ext>
              </a:extLst>
            </p:cNvPr>
            <p:cNvSpPr txBox="1"/>
            <p:nvPr/>
          </p:nvSpPr>
          <p:spPr>
            <a:xfrm rot="525855">
              <a:off x="8743541" y="3227610"/>
              <a:ext cx="3448870" cy="1313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Model mieszany</a:t>
              </a:r>
            </a:p>
            <a:p>
              <a:pPr algn="ctr"/>
              <a:r>
                <a:rPr lang="pl-PL" sz="2200" b="1" dirty="0">
                  <a:solidFill>
                    <a:schemeClr val="bg1"/>
                  </a:solidFill>
                </a:rPr>
                <a:t> </a:t>
              </a:r>
            </a:p>
            <a:p>
              <a:pPr algn="ctr"/>
              <a:endParaRPr lang="pl-PL" sz="2200" dirty="0">
                <a:solidFill>
                  <a:schemeClr val="bg1"/>
                </a:solidFill>
              </a:endParaRPr>
            </a:p>
          </p:txBody>
        </p:sp>
        <p:pic>
          <p:nvPicPr>
            <p:cNvPr id="47" name="Grafika 46" descr="Mikrofon w radiu z wypełnieniem pełnym">
              <a:extLst>
                <a:ext uri="{FF2B5EF4-FFF2-40B4-BE49-F238E27FC236}">
                  <a16:creationId xmlns:a16="http://schemas.microsoft.com/office/drawing/2014/main" id="{B6DD8A64-0E6C-24CD-892B-29C7A1A80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166809" y="4154958"/>
              <a:ext cx="639938" cy="639938"/>
            </a:xfrm>
            <a:prstGeom prst="rect">
              <a:avLst/>
            </a:prstGeom>
          </p:spPr>
        </p:pic>
        <p:pic>
          <p:nvPicPr>
            <p:cNvPr id="62" name="Grafika 61" descr="Głos z wypełnieniem pełnym">
              <a:extLst>
                <a:ext uri="{FF2B5EF4-FFF2-40B4-BE49-F238E27FC236}">
                  <a16:creationId xmlns:a16="http://schemas.microsoft.com/office/drawing/2014/main" id="{3868D33C-4C0F-770A-E9F6-10A8EFA23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674923" y="4014906"/>
              <a:ext cx="639938" cy="639938"/>
            </a:xfrm>
            <a:prstGeom prst="rect">
              <a:avLst/>
            </a:prstGeom>
          </p:spPr>
        </p:pic>
        <p:sp>
          <p:nvSpPr>
            <p:cNvPr id="63" name="Prostokąt 62">
              <a:extLst>
                <a:ext uri="{FF2B5EF4-FFF2-40B4-BE49-F238E27FC236}">
                  <a16:creationId xmlns:a16="http://schemas.microsoft.com/office/drawing/2014/main" id="{789BDADB-3F65-7CF2-C686-5CF57617D200}"/>
                </a:ext>
              </a:extLst>
            </p:cNvPr>
            <p:cNvSpPr/>
            <p:nvPr/>
          </p:nvSpPr>
          <p:spPr>
            <a:xfrm rot="20875937">
              <a:off x="2630811" y="4690691"/>
              <a:ext cx="175565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l-PL" sz="5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  <p:sp>
          <p:nvSpPr>
            <p:cNvPr id="65" name="Prostokąt 64">
              <a:extLst>
                <a:ext uri="{FF2B5EF4-FFF2-40B4-BE49-F238E27FC236}">
                  <a16:creationId xmlns:a16="http://schemas.microsoft.com/office/drawing/2014/main" id="{54E807C4-7C77-03F0-E9F1-37928C18AD2D}"/>
                </a:ext>
              </a:extLst>
            </p:cNvPr>
            <p:cNvSpPr/>
            <p:nvPr/>
          </p:nvSpPr>
          <p:spPr>
            <a:xfrm rot="20875937">
              <a:off x="2848632" y="5027604"/>
              <a:ext cx="175565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l-PL" sz="20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3</a:t>
              </a:r>
              <a:endParaRPr lang="pl-PL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6" name="Prostokąt 65">
              <a:extLst>
                <a:ext uri="{FF2B5EF4-FFF2-40B4-BE49-F238E27FC236}">
                  <a16:creationId xmlns:a16="http://schemas.microsoft.com/office/drawing/2014/main" id="{0C15E14F-145F-F847-DE42-7548B7088228}"/>
                </a:ext>
              </a:extLst>
            </p:cNvPr>
            <p:cNvSpPr/>
            <p:nvPr/>
          </p:nvSpPr>
          <p:spPr>
            <a:xfrm rot="20875937">
              <a:off x="2856398" y="4560809"/>
              <a:ext cx="104573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l-PL" sz="36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</a:t>
              </a:r>
              <a:endParaRPr lang="pl-PL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7" name="Prostokąt 66">
              <a:extLst>
                <a:ext uri="{FF2B5EF4-FFF2-40B4-BE49-F238E27FC236}">
                  <a16:creationId xmlns:a16="http://schemas.microsoft.com/office/drawing/2014/main" id="{33E7DFA9-2F54-E33A-9215-8D884F86D9F8}"/>
                </a:ext>
              </a:extLst>
            </p:cNvPr>
            <p:cNvSpPr/>
            <p:nvPr/>
          </p:nvSpPr>
          <p:spPr>
            <a:xfrm rot="20875937">
              <a:off x="3064374" y="4802852"/>
              <a:ext cx="175565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l-PL" sz="4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4</a:t>
              </a:r>
              <a:endParaRPr lang="pl-PL" sz="4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75" name="Grafika 74" descr="Powtarzanie z wypełnieniem pełnym">
              <a:extLst>
                <a:ext uri="{FF2B5EF4-FFF2-40B4-BE49-F238E27FC236}">
                  <a16:creationId xmlns:a16="http://schemas.microsoft.com/office/drawing/2014/main" id="{4779E03B-D2B4-FAF6-1DA8-C4238DE14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441230" y="4832416"/>
              <a:ext cx="923077" cy="923077"/>
            </a:xfrm>
            <a:prstGeom prst="rect">
              <a:avLst/>
            </a:prstGeom>
          </p:spPr>
        </p:pic>
      </p:grpSp>
      <p:pic>
        <p:nvPicPr>
          <p:cNvPr id="42" name="Grafika 41" descr="Zdjęcia z polaroidu kontur">
            <a:extLst>
              <a:ext uri="{FF2B5EF4-FFF2-40B4-BE49-F238E27FC236}">
                <a16:creationId xmlns:a16="http://schemas.microsoft.com/office/drawing/2014/main" id="{7D64DE3B-D424-D683-2C53-CE8FDFF4ED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92802" y="5558861"/>
            <a:ext cx="1122273" cy="1122273"/>
          </a:xfrm>
          <a:prstGeom prst="rect">
            <a:avLst/>
          </a:prstGeom>
        </p:spPr>
      </p:pic>
      <p:sp>
        <p:nvSpPr>
          <p:cNvPr id="28" name="pole tekstowe 27">
            <a:extLst>
              <a:ext uri="{FF2B5EF4-FFF2-40B4-BE49-F238E27FC236}">
                <a16:creationId xmlns:a16="http://schemas.microsoft.com/office/drawing/2014/main" id="{253BC3FD-FF15-0C53-5351-4423168E9A82}"/>
              </a:ext>
            </a:extLst>
          </p:cNvPr>
          <p:cNvSpPr txBox="1"/>
          <p:nvPr/>
        </p:nvSpPr>
        <p:spPr>
          <a:xfrm>
            <a:off x="2109716" y="10391"/>
            <a:ext cx="79725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Modele predykcyjne – choroby serca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33FA6A67-939D-9A5A-6719-D2CC92E6A42F}"/>
              </a:ext>
            </a:extLst>
          </p:cNvPr>
          <p:cNvSpPr txBox="1"/>
          <p:nvPr/>
        </p:nvSpPr>
        <p:spPr>
          <a:xfrm>
            <a:off x="279400" y="853440"/>
            <a:ext cx="12826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b="0" i="0" dirty="0">
                <a:solidFill>
                  <a:schemeClr val="bg1"/>
                </a:solidFill>
                <a:effectLst/>
                <a:latin typeface="MuseoSans"/>
              </a:rPr>
              <a:t>W ostatnich latach coraz większa sakla problemu chorób kardiologicznych u ludzi spowodowała częstsze stosowanie modeli przewidywania ryzyka w celu identyfikacji grup najbardziej narażonych, które mogłyby otrzymać wczesną interwencję i tym </a:t>
            </a:r>
          </a:p>
          <a:p>
            <a:r>
              <a:rPr lang="pl-PL" sz="1800" b="0" i="0" dirty="0">
                <a:solidFill>
                  <a:schemeClr val="bg1"/>
                </a:solidFill>
                <a:effectLst/>
                <a:latin typeface="MuseoSans"/>
              </a:rPr>
              <a:t>samym zwiększyć szansę na wyzdrowienie.</a:t>
            </a:r>
          </a:p>
        </p:txBody>
      </p:sp>
    </p:spTree>
    <p:extLst>
      <p:ext uri="{BB962C8B-B14F-4D97-AF65-F5344CB8AC3E}">
        <p14:creationId xmlns:p14="http://schemas.microsoft.com/office/powerpoint/2010/main" val="1707381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2A1AB10-3569-E04D-0161-265631F6DB77}"/>
              </a:ext>
            </a:extLst>
          </p:cNvPr>
          <p:cNvSpPr/>
          <p:nvPr/>
        </p:nvSpPr>
        <p:spPr>
          <a:xfrm>
            <a:off x="0" y="0"/>
            <a:ext cx="12268688" cy="6941128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BFBA634-D483-7591-253D-1F5F6E607973}"/>
              </a:ext>
            </a:extLst>
          </p:cNvPr>
          <p:cNvSpPr txBox="1"/>
          <p:nvPr/>
        </p:nvSpPr>
        <p:spPr>
          <a:xfrm>
            <a:off x="2090745" y="143923"/>
            <a:ext cx="87461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</a:rPr>
              <a:t> Model predykcyjny – dane numeryczne</a:t>
            </a:r>
          </a:p>
        </p:txBody>
      </p:sp>
      <p:grpSp>
        <p:nvGrpSpPr>
          <p:cNvPr id="26" name="Grupa 25">
            <a:extLst>
              <a:ext uri="{FF2B5EF4-FFF2-40B4-BE49-F238E27FC236}">
                <a16:creationId xmlns:a16="http://schemas.microsoft.com/office/drawing/2014/main" id="{11A2D578-F553-2B70-059F-268D8C8E53F1}"/>
              </a:ext>
            </a:extLst>
          </p:cNvPr>
          <p:cNvGrpSpPr/>
          <p:nvPr/>
        </p:nvGrpSpPr>
        <p:grpSpPr>
          <a:xfrm>
            <a:off x="1120592" y="1442763"/>
            <a:ext cx="9963511" cy="5509724"/>
            <a:chOff x="1120592" y="1506263"/>
            <a:chExt cx="9963511" cy="5509724"/>
          </a:xfrm>
        </p:grpSpPr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5023D184-F89E-02DC-09D6-60242EB7C1AF}"/>
                </a:ext>
              </a:extLst>
            </p:cNvPr>
            <p:cNvSpPr txBox="1"/>
            <p:nvPr/>
          </p:nvSpPr>
          <p:spPr>
            <a:xfrm>
              <a:off x="2121037" y="1618830"/>
              <a:ext cx="13045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solidFill>
                    <a:schemeClr val="bg1"/>
                  </a:solidFill>
                </a:rPr>
                <a:t>SWEDEN</a:t>
              </a:r>
              <a:endParaRPr lang="pl-PL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Rectangle 3">
              <a:extLst>
                <a:ext uri="{FF2B5EF4-FFF2-40B4-BE49-F238E27FC236}">
                  <a16:creationId xmlns:a16="http://schemas.microsoft.com/office/drawing/2014/main" id="{ED951F3F-BD69-000E-1E06-4957A874E8D7}"/>
                </a:ext>
              </a:extLst>
            </p:cNvPr>
            <p:cNvSpPr/>
            <p:nvPr/>
          </p:nvSpPr>
          <p:spPr>
            <a:xfrm>
              <a:off x="1120593" y="1506263"/>
              <a:ext cx="9950811" cy="73878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78E67692-4015-AECA-1F20-082DBCD95A53}"/>
                </a:ext>
              </a:extLst>
            </p:cNvPr>
            <p:cNvSpPr/>
            <p:nvPr/>
          </p:nvSpPr>
          <p:spPr>
            <a:xfrm>
              <a:off x="1120592" y="2461703"/>
              <a:ext cx="9950811" cy="1705801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3F4D1BE7-1B87-6F2D-1291-7000F2CAE7F8}"/>
                </a:ext>
              </a:extLst>
            </p:cNvPr>
            <p:cNvSpPr/>
            <p:nvPr/>
          </p:nvSpPr>
          <p:spPr>
            <a:xfrm>
              <a:off x="1120593" y="4433041"/>
              <a:ext cx="9950811" cy="1705800"/>
            </a:xfrm>
            <a:prstGeom prst="rect">
              <a:avLst/>
            </a:prstGeom>
            <a:solidFill>
              <a:srgbClr val="596F8D"/>
            </a:solidFill>
            <a:ln w="6350"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3" name="Arrow: Pentagon 8">
              <a:extLst>
                <a:ext uri="{FF2B5EF4-FFF2-40B4-BE49-F238E27FC236}">
                  <a16:creationId xmlns:a16="http://schemas.microsoft.com/office/drawing/2014/main" id="{1CF4096F-D794-7D0B-2FD3-80BF02A8FE19}"/>
                </a:ext>
              </a:extLst>
            </p:cNvPr>
            <p:cNvSpPr/>
            <p:nvPr/>
          </p:nvSpPr>
          <p:spPr>
            <a:xfrm>
              <a:off x="1120592" y="1506263"/>
              <a:ext cx="3142936" cy="73878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4" name="Arrow: Pentagon 9">
              <a:extLst>
                <a:ext uri="{FF2B5EF4-FFF2-40B4-BE49-F238E27FC236}">
                  <a16:creationId xmlns:a16="http://schemas.microsoft.com/office/drawing/2014/main" id="{2C74AB8B-33C9-5E65-F40B-75D9E4F528B6}"/>
                </a:ext>
              </a:extLst>
            </p:cNvPr>
            <p:cNvSpPr/>
            <p:nvPr/>
          </p:nvSpPr>
          <p:spPr>
            <a:xfrm>
              <a:off x="1120592" y="2461704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sz="2200" b="1"/>
            </a:p>
          </p:txBody>
        </p:sp>
        <p:sp>
          <p:nvSpPr>
            <p:cNvPr id="35" name="Arrow: Pentagon 10">
              <a:extLst>
                <a:ext uri="{FF2B5EF4-FFF2-40B4-BE49-F238E27FC236}">
                  <a16:creationId xmlns:a16="http://schemas.microsoft.com/office/drawing/2014/main" id="{025E5020-69EC-2A97-76F4-25C447957531}"/>
                </a:ext>
              </a:extLst>
            </p:cNvPr>
            <p:cNvSpPr/>
            <p:nvPr/>
          </p:nvSpPr>
          <p:spPr>
            <a:xfrm>
              <a:off x="1120592" y="4423717"/>
              <a:ext cx="3142936" cy="1705800"/>
            </a:xfrm>
            <a:prstGeom prst="homePlate">
              <a:avLst/>
            </a:prstGeom>
            <a:solidFill>
              <a:srgbClr val="3F4E63"/>
            </a:solidFill>
            <a:ln>
              <a:solidFill>
                <a:srgbClr val="3F4E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0" name="TextBox 30">
              <a:extLst>
                <a:ext uri="{FF2B5EF4-FFF2-40B4-BE49-F238E27FC236}">
                  <a16:creationId xmlns:a16="http://schemas.microsoft.com/office/drawing/2014/main" id="{FC4B487A-05C4-F0F4-E6AF-D4C7A8678040}"/>
                </a:ext>
              </a:extLst>
            </p:cNvPr>
            <p:cNvSpPr txBox="1"/>
            <p:nvPr/>
          </p:nvSpPr>
          <p:spPr>
            <a:xfrm>
              <a:off x="1147140" y="2905641"/>
              <a:ext cx="2650160" cy="90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Przykłady danych 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wejściowych</a:t>
              </a:r>
              <a:endParaRPr lang="pl-PL" sz="2200" b="1" dirty="0"/>
            </a:p>
          </p:txBody>
        </p:sp>
        <p:sp>
          <p:nvSpPr>
            <p:cNvPr id="42" name="TextBox 32">
              <a:extLst>
                <a:ext uri="{FF2B5EF4-FFF2-40B4-BE49-F238E27FC236}">
                  <a16:creationId xmlns:a16="http://schemas.microsoft.com/office/drawing/2014/main" id="{75DB2FC2-E5A2-5A57-2C3E-1523A3776847}"/>
                </a:ext>
              </a:extLst>
            </p:cNvPr>
            <p:cNvSpPr txBox="1"/>
            <p:nvPr/>
          </p:nvSpPr>
          <p:spPr>
            <a:xfrm>
              <a:off x="1355286" y="4898211"/>
              <a:ext cx="2335467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Możliwe rezultaty modelu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3" name="TextBox 33">
              <a:extLst>
                <a:ext uri="{FF2B5EF4-FFF2-40B4-BE49-F238E27FC236}">
                  <a16:creationId xmlns:a16="http://schemas.microsoft.com/office/drawing/2014/main" id="{8760B7DB-0ECC-0F42-D897-ED454C45C13B}"/>
                </a:ext>
              </a:extLst>
            </p:cNvPr>
            <p:cNvSpPr txBox="1"/>
            <p:nvPr/>
          </p:nvSpPr>
          <p:spPr>
            <a:xfrm>
              <a:off x="1130300" y="1639919"/>
              <a:ext cx="3441700" cy="80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pl-PL" sz="2200" b="1" dirty="0">
                  <a:solidFill>
                    <a:schemeClr val="bg1"/>
                  </a:solidFill>
                  <a:ea typeface="Calibri" panose="020F0502020204030204" pitchFamily="34" charset="0"/>
                  <a:cs typeface="Mangal" panose="02040503050203030202" pitchFamily="18" charset="0"/>
                </a:rPr>
                <a:t>Typ danych wejściowych</a:t>
              </a:r>
              <a:r>
                <a:rPr lang="en-GB" sz="2200" b="1" dirty="0">
                  <a:effectLst/>
                  <a:ea typeface="Calibri" panose="020F0502020204030204" pitchFamily="34" charset="0"/>
                  <a:cs typeface="Mangal" panose="02040503050203030202" pitchFamily="18" charset="0"/>
                </a:rPr>
                <a:t>	</a:t>
              </a:r>
              <a:endParaRPr lang="pl-PL" sz="2200" b="1" dirty="0"/>
            </a:p>
          </p:txBody>
        </p:sp>
        <p:sp>
          <p:nvSpPr>
            <p:cNvPr id="44" name="TextBox 34">
              <a:extLst>
                <a:ext uri="{FF2B5EF4-FFF2-40B4-BE49-F238E27FC236}">
                  <a16:creationId xmlns:a16="http://schemas.microsoft.com/office/drawing/2014/main" id="{A962C431-7A54-9E61-E118-E9FF15AE3098}"/>
                </a:ext>
              </a:extLst>
            </p:cNvPr>
            <p:cNvSpPr txBox="1"/>
            <p:nvPr/>
          </p:nvSpPr>
          <p:spPr>
            <a:xfrm>
              <a:off x="4426005" y="1665672"/>
              <a:ext cx="6645398" cy="407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07000"/>
                </a:lnSpc>
              </a:pPr>
              <a:r>
                <a:rPr lang="pl-PL" sz="2000" b="1" dirty="0">
                  <a:solidFill>
                    <a:schemeClr val="bg1"/>
                  </a:solidFill>
                </a:rPr>
                <a:t>Liczby, wskaźniki, metryki, współczynniki, dane kodowane </a:t>
              </a:r>
            </a:p>
          </p:txBody>
        </p:sp>
        <p:sp>
          <p:nvSpPr>
            <p:cNvPr id="45" name="TextBox 35">
              <a:extLst>
                <a:ext uri="{FF2B5EF4-FFF2-40B4-BE49-F238E27FC236}">
                  <a16:creationId xmlns:a16="http://schemas.microsoft.com/office/drawing/2014/main" id="{890C6EA7-77BC-122E-2E5D-29F9906E6794}"/>
                </a:ext>
              </a:extLst>
            </p:cNvPr>
            <p:cNvSpPr txBox="1"/>
            <p:nvPr/>
          </p:nvSpPr>
          <p:spPr>
            <a:xfrm>
              <a:off x="4426005" y="2629254"/>
              <a:ext cx="64108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0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  <a:cs typeface="Arial" panose="020B0604020202020204" pitchFamily="34" charset="0"/>
                </a:rPr>
                <a:t>Poziom cholesterolu, ciśnienie krwi, poziom glukozy we krwi, wskaźnik masy ciała (BMI), palenie tytoniu, poziom aktywności fizycznej (np. liczba godzin), spożycie alkoholu (ilość jednostek), wiek, płeć, poziom stresu itp..</a:t>
              </a:r>
            </a:p>
          </p:txBody>
        </p:sp>
        <p:sp>
          <p:nvSpPr>
            <p:cNvPr id="46" name="TextBox 36">
              <a:extLst>
                <a:ext uri="{FF2B5EF4-FFF2-40B4-BE49-F238E27FC236}">
                  <a16:creationId xmlns:a16="http://schemas.microsoft.com/office/drawing/2014/main" id="{F4E9A41C-0908-D848-EF89-9BF40C2A5C8D}"/>
                </a:ext>
              </a:extLst>
            </p:cNvPr>
            <p:cNvSpPr txBox="1"/>
            <p:nvPr/>
          </p:nvSpPr>
          <p:spPr>
            <a:xfrm>
              <a:off x="4351929" y="4769218"/>
              <a:ext cx="6732174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</a:rPr>
                <a:t>Prawdopodobieństwo wystąpienia choroby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</a:rPr>
                <a:t>Klasyfikacja pacjenta (grupa wysokiego vs. niskiego ryzyka)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l-PL" sz="2000" b="1" dirty="0">
                  <a:solidFill>
                    <a:schemeClr val="bg1"/>
                  </a:solidFill>
                </a:rPr>
                <a:t>Istotność czynników wpływających na wystąpienie choroby</a:t>
              </a:r>
            </a:p>
            <a:p>
              <a:endParaRPr lang="pl-PL" sz="2000" b="1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pl-PL" sz="2000" b="1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pl-PL" sz="2000" b="1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pl-PL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6761103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839</Words>
  <Application>Microsoft Office PowerPoint</Application>
  <PresentationFormat>Panoramiczny</PresentationFormat>
  <Paragraphs>151</Paragraphs>
  <Slides>15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23" baseType="lpstr">
      <vt:lpstr>Agency FB</vt:lpstr>
      <vt:lpstr>anova-light</vt:lpstr>
      <vt:lpstr>Arial</vt:lpstr>
      <vt:lpstr>Calibri</vt:lpstr>
      <vt:lpstr>Calibri (Tekst podstawowy)</vt:lpstr>
      <vt:lpstr>Calibri Light</vt:lpstr>
      <vt:lpstr>MuseoSans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Weronika Kozłowska</dc:creator>
  <cp:lastModifiedBy>Weronika Kozłowska</cp:lastModifiedBy>
  <cp:revision>23</cp:revision>
  <dcterms:created xsi:type="dcterms:W3CDTF">2023-11-26T16:33:42Z</dcterms:created>
  <dcterms:modified xsi:type="dcterms:W3CDTF">2023-12-15T21:15:01Z</dcterms:modified>
</cp:coreProperties>
</file>

<file path=docProps/thumbnail.jpeg>
</file>